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9"/>
  </p:notesMasterIdLst>
  <p:handoutMasterIdLst>
    <p:handoutMasterId r:id="rId10"/>
  </p:handoutMasterIdLst>
  <p:sldIdLst>
    <p:sldId id="346" r:id="rId3"/>
    <p:sldId id="355" r:id="rId4"/>
    <p:sldId id="358" r:id="rId5"/>
    <p:sldId id="359" r:id="rId6"/>
    <p:sldId id="360" r:id="rId7"/>
    <p:sldId id="361" r:id="rId8"/>
  </p:sldIdLst>
  <p:sldSz cx="9906000" cy="6858000" type="A4"/>
  <p:notesSz cx="6797675" cy="9926638"/>
  <p:defaultTextStyle>
    <a:defPPr>
      <a:defRPr lang="ja-JP"/>
    </a:defPPr>
    <a:lvl1pPr marL="0" algn="l" defTabSz="914321" rtl="0" eaLnBrk="1" latinLnBrk="0" hangingPunct="1">
      <a:defRPr kumimoji="1" sz="1800" kern="1200">
        <a:solidFill>
          <a:schemeClr val="tx1"/>
        </a:solidFill>
        <a:latin typeface="+mn-lt"/>
        <a:ea typeface="+mn-ea"/>
        <a:cs typeface="+mn-cs"/>
      </a:defRPr>
    </a:lvl1pPr>
    <a:lvl2pPr marL="457159" algn="l" defTabSz="914321" rtl="0" eaLnBrk="1" latinLnBrk="0" hangingPunct="1">
      <a:defRPr kumimoji="1" sz="1800" kern="1200">
        <a:solidFill>
          <a:schemeClr val="tx1"/>
        </a:solidFill>
        <a:latin typeface="+mn-lt"/>
        <a:ea typeface="+mn-ea"/>
        <a:cs typeface="+mn-cs"/>
      </a:defRPr>
    </a:lvl2pPr>
    <a:lvl3pPr marL="914321" algn="l" defTabSz="914321" rtl="0" eaLnBrk="1" latinLnBrk="0" hangingPunct="1">
      <a:defRPr kumimoji="1" sz="1800" kern="1200">
        <a:solidFill>
          <a:schemeClr val="tx1"/>
        </a:solidFill>
        <a:latin typeface="+mn-lt"/>
        <a:ea typeface="+mn-ea"/>
        <a:cs typeface="+mn-cs"/>
      </a:defRPr>
    </a:lvl3pPr>
    <a:lvl4pPr marL="1371480" algn="l" defTabSz="914321" rtl="0" eaLnBrk="1" latinLnBrk="0" hangingPunct="1">
      <a:defRPr kumimoji="1" sz="1800" kern="1200">
        <a:solidFill>
          <a:schemeClr val="tx1"/>
        </a:solidFill>
        <a:latin typeface="+mn-lt"/>
        <a:ea typeface="+mn-ea"/>
        <a:cs typeface="+mn-cs"/>
      </a:defRPr>
    </a:lvl4pPr>
    <a:lvl5pPr marL="1828641" algn="l" defTabSz="914321" rtl="0" eaLnBrk="1" latinLnBrk="0" hangingPunct="1">
      <a:defRPr kumimoji="1" sz="1800" kern="1200">
        <a:solidFill>
          <a:schemeClr val="tx1"/>
        </a:solidFill>
        <a:latin typeface="+mn-lt"/>
        <a:ea typeface="+mn-ea"/>
        <a:cs typeface="+mn-cs"/>
      </a:defRPr>
    </a:lvl5pPr>
    <a:lvl6pPr marL="2285799" algn="l" defTabSz="914321" rtl="0" eaLnBrk="1" latinLnBrk="0" hangingPunct="1">
      <a:defRPr kumimoji="1" sz="1800" kern="1200">
        <a:solidFill>
          <a:schemeClr val="tx1"/>
        </a:solidFill>
        <a:latin typeface="+mn-lt"/>
        <a:ea typeface="+mn-ea"/>
        <a:cs typeface="+mn-cs"/>
      </a:defRPr>
    </a:lvl6pPr>
    <a:lvl7pPr marL="2742962" algn="l" defTabSz="914321" rtl="0" eaLnBrk="1" latinLnBrk="0" hangingPunct="1">
      <a:defRPr kumimoji="1" sz="1800" kern="1200">
        <a:solidFill>
          <a:schemeClr val="tx1"/>
        </a:solidFill>
        <a:latin typeface="+mn-lt"/>
        <a:ea typeface="+mn-ea"/>
        <a:cs typeface="+mn-cs"/>
      </a:defRPr>
    </a:lvl7pPr>
    <a:lvl8pPr marL="3200121" algn="l" defTabSz="914321" rtl="0" eaLnBrk="1" latinLnBrk="0" hangingPunct="1">
      <a:defRPr kumimoji="1" sz="1800" kern="1200">
        <a:solidFill>
          <a:schemeClr val="tx1"/>
        </a:solidFill>
        <a:latin typeface="+mn-lt"/>
        <a:ea typeface="+mn-ea"/>
        <a:cs typeface="+mn-cs"/>
      </a:defRPr>
    </a:lvl8pPr>
    <a:lvl9pPr marL="3657281" algn="l" defTabSz="914321"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505D9"/>
    <a:srgbClr val="FFFF99"/>
    <a:srgbClr val="FF9966"/>
    <a:srgbClr val="C5FFDF"/>
    <a:srgbClr val="A715AB"/>
    <a:srgbClr val="4F81BD"/>
    <a:srgbClr val="787EFA"/>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6" autoAdjust="0"/>
    <p:restoredTop sz="98846" autoAdjust="0"/>
  </p:normalViewPr>
  <p:slideViewPr>
    <p:cSldViewPr>
      <p:cViewPr varScale="1">
        <p:scale>
          <a:sx n="67" d="100"/>
          <a:sy n="67" d="100"/>
        </p:scale>
        <p:origin x="1524" y="6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294" y="1"/>
            <a:ext cx="2945862" cy="497333"/>
          </a:xfrm>
          <a:prstGeom prst="rect">
            <a:avLst/>
          </a:prstGeom>
        </p:spPr>
        <p:txBody>
          <a:bodyPr vert="horz" lIns="88221" tIns="44111" rIns="88221" bIns="44111" rtlCol="0"/>
          <a:lstStyle>
            <a:lvl1pPr algn="r">
              <a:defRPr sz="1200"/>
            </a:lvl1pPr>
          </a:lstStyle>
          <a:p>
            <a:fld id="{D3CE952F-601C-4968-B11A-C19B2289EC94}"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429305"/>
            <a:ext cx="2945862" cy="497333"/>
          </a:xfrm>
          <a:prstGeom prst="rect">
            <a:avLst/>
          </a:prstGeom>
        </p:spPr>
        <p:txBody>
          <a:bodyPr vert="horz" lIns="88221" tIns="44111" rIns="88221" bIns="441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294" y="9429305"/>
            <a:ext cx="2945862" cy="497333"/>
          </a:xfrm>
          <a:prstGeom prst="rect">
            <a:avLst/>
          </a:prstGeom>
        </p:spPr>
        <p:txBody>
          <a:bodyPr vert="horz" lIns="88221" tIns="44111" rIns="88221" bIns="44111" rtlCol="0" anchor="b"/>
          <a:lstStyle>
            <a:lvl1pPr algn="r">
              <a:defRPr sz="1200"/>
            </a:lvl1pPr>
          </a:lstStyle>
          <a:p>
            <a:fld id="{6B0FFD88-BB90-4A47-AC35-A8C4C551EC76}" type="slidenum">
              <a:rPr kumimoji="1" lang="ja-JP" altLang="en-US" smtClean="0"/>
              <a:t>‹#›</a:t>
            </a:fld>
            <a:endParaRPr kumimoji="1" lang="ja-JP" altLang="en-US"/>
          </a:p>
        </p:txBody>
      </p:sp>
    </p:spTree>
    <p:extLst>
      <p:ext uri="{BB962C8B-B14F-4D97-AF65-F5344CB8AC3E}">
        <p14:creationId xmlns:p14="http://schemas.microsoft.com/office/powerpoint/2010/main" val="1504312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5448" cy="496253"/>
          </a:xfrm>
          <a:prstGeom prst="rect">
            <a:avLst/>
          </a:prstGeom>
        </p:spPr>
        <p:txBody>
          <a:bodyPr vert="horz" lIns="91293" tIns="45647" rIns="91293" bIns="4564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6" y="2"/>
            <a:ext cx="2945448" cy="496253"/>
          </a:xfrm>
          <a:prstGeom prst="rect">
            <a:avLst/>
          </a:prstGeom>
        </p:spPr>
        <p:txBody>
          <a:bodyPr vert="horz" lIns="91293" tIns="45647" rIns="91293" bIns="45647" rtlCol="0"/>
          <a:lstStyle>
            <a:lvl1pPr algn="r">
              <a:defRPr sz="1200"/>
            </a:lvl1pPr>
          </a:lstStyle>
          <a:p>
            <a:fld id="{9CE49270-5899-474A-B87E-30A70B56E2F0}"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712788" y="744538"/>
            <a:ext cx="5372100" cy="3721100"/>
          </a:xfrm>
          <a:prstGeom prst="rect">
            <a:avLst/>
          </a:prstGeom>
          <a:noFill/>
          <a:ln w="12700">
            <a:solidFill>
              <a:prstClr val="black"/>
            </a:solidFill>
          </a:ln>
        </p:spPr>
        <p:txBody>
          <a:bodyPr vert="horz" lIns="91293" tIns="45647" rIns="91293" bIns="45647" rtlCol="0" anchor="ctr"/>
          <a:lstStyle/>
          <a:p>
            <a:endParaRPr lang="ja-JP" altLang="en-US"/>
          </a:p>
        </p:txBody>
      </p:sp>
      <p:sp>
        <p:nvSpPr>
          <p:cNvPr id="5" name="ノート プレースホルダー 4"/>
          <p:cNvSpPr>
            <a:spLocks noGrp="1"/>
          </p:cNvSpPr>
          <p:nvPr>
            <p:ph type="body" sz="quarter" idx="3"/>
          </p:nvPr>
        </p:nvSpPr>
        <p:spPr>
          <a:xfrm>
            <a:off x="680087" y="4715192"/>
            <a:ext cx="5437507" cy="4466274"/>
          </a:xfrm>
          <a:prstGeom prst="rect">
            <a:avLst/>
          </a:prstGeom>
        </p:spPr>
        <p:txBody>
          <a:bodyPr vert="horz" lIns="91293" tIns="45647" rIns="91293" bIns="4564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28802"/>
            <a:ext cx="2945448" cy="496252"/>
          </a:xfrm>
          <a:prstGeom prst="rect">
            <a:avLst/>
          </a:prstGeom>
        </p:spPr>
        <p:txBody>
          <a:bodyPr vert="horz" lIns="91293" tIns="45647" rIns="91293" bIns="4564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6" y="9428802"/>
            <a:ext cx="2945448" cy="496252"/>
          </a:xfrm>
          <a:prstGeom prst="rect">
            <a:avLst/>
          </a:prstGeom>
        </p:spPr>
        <p:txBody>
          <a:bodyPr vert="horz" lIns="91293" tIns="45647" rIns="91293" bIns="45647" rtlCol="0" anchor="b"/>
          <a:lstStyle>
            <a:lvl1pPr algn="r">
              <a:defRPr sz="1200"/>
            </a:lvl1pPr>
          </a:lstStyle>
          <a:p>
            <a:fld id="{ED2D0C50-408B-4CDE-8103-3210369C1A44}" type="slidenum">
              <a:rPr kumimoji="1" lang="ja-JP" altLang="en-US" smtClean="0"/>
              <a:t>‹#›</a:t>
            </a:fld>
            <a:endParaRPr kumimoji="1" lang="ja-JP" altLang="en-US"/>
          </a:p>
        </p:txBody>
      </p:sp>
    </p:spTree>
    <p:extLst>
      <p:ext uri="{BB962C8B-B14F-4D97-AF65-F5344CB8AC3E}">
        <p14:creationId xmlns:p14="http://schemas.microsoft.com/office/powerpoint/2010/main" val="3083815508"/>
      </p:ext>
    </p:extLst>
  </p:cSld>
  <p:clrMap bg1="lt1" tx1="dk1" bg2="lt2" tx2="dk2" accent1="accent1" accent2="accent2" accent3="accent3" accent4="accent4" accent5="accent5" accent6="accent6" hlink="hlink" folHlink="folHlink"/>
  <p:notesStyle>
    <a:lvl1pPr marL="0" algn="l" defTabSz="914321" rtl="0" eaLnBrk="1" latinLnBrk="0" hangingPunct="1">
      <a:defRPr kumimoji="1" sz="1200" kern="1200">
        <a:solidFill>
          <a:schemeClr val="tx1"/>
        </a:solidFill>
        <a:latin typeface="+mn-lt"/>
        <a:ea typeface="+mn-ea"/>
        <a:cs typeface="+mn-cs"/>
      </a:defRPr>
    </a:lvl1pPr>
    <a:lvl2pPr marL="457159" algn="l" defTabSz="914321" rtl="0" eaLnBrk="1" latinLnBrk="0" hangingPunct="1">
      <a:defRPr kumimoji="1" sz="1200" kern="1200">
        <a:solidFill>
          <a:schemeClr val="tx1"/>
        </a:solidFill>
        <a:latin typeface="+mn-lt"/>
        <a:ea typeface="+mn-ea"/>
        <a:cs typeface="+mn-cs"/>
      </a:defRPr>
    </a:lvl2pPr>
    <a:lvl3pPr marL="914321" algn="l" defTabSz="914321" rtl="0" eaLnBrk="1" latinLnBrk="0" hangingPunct="1">
      <a:defRPr kumimoji="1" sz="1200" kern="1200">
        <a:solidFill>
          <a:schemeClr val="tx1"/>
        </a:solidFill>
        <a:latin typeface="+mn-lt"/>
        <a:ea typeface="+mn-ea"/>
        <a:cs typeface="+mn-cs"/>
      </a:defRPr>
    </a:lvl3pPr>
    <a:lvl4pPr marL="1371480" algn="l" defTabSz="914321" rtl="0" eaLnBrk="1" latinLnBrk="0" hangingPunct="1">
      <a:defRPr kumimoji="1" sz="1200" kern="1200">
        <a:solidFill>
          <a:schemeClr val="tx1"/>
        </a:solidFill>
        <a:latin typeface="+mn-lt"/>
        <a:ea typeface="+mn-ea"/>
        <a:cs typeface="+mn-cs"/>
      </a:defRPr>
    </a:lvl4pPr>
    <a:lvl5pPr marL="1828641" algn="l" defTabSz="914321" rtl="0" eaLnBrk="1" latinLnBrk="0" hangingPunct="1">
      <a:defRPr kumimoji="1" sz="1200" kern="1200">
        <a:solidFill>
          <a:schemeClr val="tx1"/>
        </a:solidFill>
        <a:latin typeface="+mn-lt"/>
        <a:ea typeface="+mn-ea"/>
        <a:cs typeface="+mn-cs"/>
      </a:defRPr>
    </a:lvl5pPr>
    <a:lvl6pPr marL="2285799" algn="l" defTabSz="914321" rtl="0" eaLnBrk="1" latinLnBrk="0" hangingPunct="1">
      <a:defRPr kumimoji="1" sz="1200" kern="1200">
        <a:solidFill>
          <a:schemeClr val="tx1"/>
        </a:solidFill>
        <a:latin typeface="+mn-lt"/>
        <a:ea typeface="+mn-ea"/>
        <a:cs typeface="+mn-cs"/>
      </a:defRPr>
    </a:lvl6pPr>
    <a:lvl7pPr marL="2742962" algn="l" defTabSz="914321" rtl="0" eaLnBrk="1" latinLnBrk="0" hangingPunct="1">
      <a:defRPr kumimoji="1" sz="1200" kern="1200">
        <a:solidFill>
          <a:schemeClr val="tx1"/>
        </a:solidFill>
        <a:latin typeface="+mn-lt"/>
        <a:ea typeface="+mn-ea"/>
        <a:cs typeface="+mn-cs"/>
      </a:defRPr>
    </a:lvl7pPr>
    <a:lvl8pPr marL="3200121" algn="l" defTabSz="914321" rtl="0" eaLnBrk="1" latinLnBrk="0" hangingPunct="1">
      <a:defRPr kumimoji="1" sz="1200" kern="1200">
        <a:solidFill>
          <a:schemeClr val="tx1"/>
        </a:solidFill>
        <a:latin typeface="+mn-lt"/>
        <a:ea typeface="+mn-ea"/>
        <a:cs typeface="+mn-cs"/>
      </a:defRPr>
    </a:lvl8pPr>
    <a:lvl9pPr marL="3657281" algn="l" defTabSz="914321"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2100"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2D0C50-408B-4CDE-8103-3210369C1A44}" type="slidenum">
              <a:rPr kumimoji="1" lang="ja-JP" altLang="en-US" smtClean="0"/>
              <a:t>2</a:t>
            </a:fld>
            <a:endParaRPr kumimoji="1" lang="ja-JP" altLang="en-US"/>
          </a:p>
        </p:txBody>
      </p:sp>
    </p:spTree>
    <p:extLst>
      <p:ext uri="{BB962C8B-B14F-4D97-AF65-F5344CB8AC3E}">
        <p14:creationId xmlns:p14="http://schemas.microsoft.com/office/powerpoint/2010/main" val="178271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2100"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1A2BD6-3A33-455F-9D55-A0706420444C}"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257610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2100"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1A2BD6-3A33-455F-9D55-A0706420444C}"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257610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2100"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1A2BD6-3A33-455F-9D55-A0706420444C}"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257610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2100"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1A2BD6-3A33-455F-9D55-A0706420444C}"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57610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2"/>
            <a:ext cx="69342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21" indent="0" algn="ctr">
              <a:buNone/>
              <a:defRPr>
                <a:solidFill>
                  <a:schemeClr val="tx1">
                    <a:tint val="75000"/>
                  </a:schemeClr>
                </a:solidFill>
              </a:defRPr>
            </a:lvl3pPr>
            <a:lvl4pPr marL="1371480" indent="0" algn="ctr">
              <a:buNone/>
              <a:defRPr>
                <a:solidFill>
                  <a:schemeClr val="tx1">
                    <a:tint val="75000"/>
                  </a:schemeClr>
                </a:solidFill>
              </a:defRPr>
            </a:lvl4pPr>
            <a:lvl5pPr marL="1828641" indent="0" algn="ctr">
              <a:buNone/>
              <a:defRPr>
                <a:solidFill>
                  <a:schemeClr val="tx1">
                    <a:tint val="75000"/>
                  </a:schemeClr>
                </a:solidFill>
              </a:defRPr>
            </a:lvl5pPr>
            <a:lvl6pPr marL="2285799" indent="0" algn="ctr">
              <a:buNone/>
              <a:defRPr>
                <a:solidFill>
                  <a:schemeClr val="tx1">
                    <a:tint val="75000"/>
                  </a:schemeClr>
                </a:solidFill>
              </a:defRPr>
            </a:lvl6pPr>
            <a:lvl7pPr marL="2742962" indent="0" algn="ctr">
              <a:buNone/>
              <a:defRPr>
                <a:solidFill>
                  <a:schemeClr val="tx1">
                    <a:tint val="75000"/>
                  </a:schemeClr>
                </a:solidFill>
              </a:defRPr>
            </a:lvl7pPr>
            <a:lvl8pPr marL="3200121" indent="0" algn="ctr">
              <a:buNone/>
              <a:defRPr>
                <a:solidFill>
                  <a:schemeClr val="tx1">
                    <a:tint val="75000"/>
                  </a:schemeClr>
                </a:solidFill>
              </a:defRPr>
            </a:lvl8pPr>
            <a:lvl9pPr marL="365728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 3"/>
          <p:cNvSpPr>
            <a:spLocks noGrp="1"/>
          </p:cNvSpPr>
          <p:nvPr>
            <p:ph type="dt" sz="half" idx="10"/>
          </p:nvPr>
        </p:nvSpPr>
        <p:spPr/>
        <p:txBody>
          <a:bodyPr/>
          <a:lstStyle/>
          <a:p>
            <a:fld id="{FD32317F-40D3-46E9-9762-7B7FD500ADF3}" type="datetime1">
              <a:rPr kumimoji="1" lang="ja-JP" altLang="en-US" smtClean="0"/>
              <a:t>2019/1/8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FD11977-938B-4592-8E7D-CEEB68632FD1}" type="datetime1">
              <a:rPr kumimoji="1" lang="ja-JP" altLang="en-US" smtClean="0"/>
              <a:t>2019/1/8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2"/>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a:xfrm>
            <a:off x="495303" y="274642"/>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2BB734-3992-4958-9716-0304D9DB7690}" type="datetime1">
              <a:rPr kumimoji="1" lang="ja-JP" altLang="en-US" smtClean="0"/>
              <a:t>2019/1/8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556003"/>
            <a:ext cx="9900000"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タイトル 8"/>
          <p:cNvSpPr>
            <a:spLocks noGrp="1"/>
          </p:cNvSpPr>
          <p:nvPr>
            <p:ph type="title" hasCustomPrompt="1"/>
          </p:nvPr>
        </p:nvSpPr>
        <p:spPr>
          <a:xfrm>
            <a:off x="0" y="60027"/>
            <a:ext cx="3881636" cy="432000"/>
          </a:xfrm>
          <a:prstGeom prst="rect">
            <a:avLst/>
          </a:prstGeom>
        </p:spPr>
        <p:txBody>
          <a:bodyPr lIns="91433" tIns="45716" rIns="91433" bIns="45716" anchor="ctr"/>
          <a:lstStyle>
            <a:lvl1pPr algn="l">
              <a:defRPr sz="1800" b="1"/>
            </a:lvl1pPr>
          </a:lstStyle>
          <a:p>
            <a:r>
              <a:rPr kumimoji="1" lang="ja-JP" altLang="en-US" dirty="0" smtClean="0"/>
              <a:t>（番号及び事業名）</a:t>
            </a:r>
            <a:endParaRPr kumimoji="1" lang="ja-JP" altLang="en-US" dirty="0"/>
          </a:p>
        </p:txBody>
      </p:sp>
      <p:sp>
        <p:nvSpPr>
          <p:cNvPr id="16" name="コンテンツ プレースホルダー 15"/>
          <p:cNvSpPr>
            <a:spLocks noGrp="1"/>
          </p:cNvSpPr>
          <p:nvPr>
            <p:ph sz="quarter" idx="11" hasCustomPrompt="1"/>
          </p:nvPr>
        </p:nvSpPr>
        <p:spPr>
          <a:xfrm>
            <a:off x="517" y="624114"/>
            <a:ext cx="9900000" cy="1296000"/>
          </a:xfrm>
          <a:prstGeom prst="roundRect">
            <a:avLst/>
          </a:prstGeom>
          <a:noFill/>
          <a:ln>
            <a:solidFill>
              <a:schemeClr val="accent2"/>
            </a:solidFill>
          </a:ln>
        </p:spPr>
        <p:style>
          <a:lnRef idx="2">
            <a:schemeClr val="accent3"/>
          </a:lnRef>
          <a:fillRef idx="1">
            <a:schemeClr val="lt1"/>
          </a:fillRef>
          <a:effectRef idx="0">
            <a:schemeClr val="accent3"/>
          </a:effectRef>
          <a:fontRef idx="none"/>
        </p:style>
        <p:txBody>
          <a:bodyPr lIns="91433" tIns="45716" rIns="91433" bIns="45716" anchor="ctr"/>
          <a:lstStyle>
            <a:lvl1pPr marL="0" indent="0" algn="l">
              <a:buNone/>
              <a:defRPr sz="1200" b="1"/>
            </a:lvl1pPr>
            <a:lvl3pPr marL="0" indent="0">
              <a:buNone/>
              <a:defRPr sz="1200"/>
            </a:lvl3pPr>
            <a:lvl4pPr marL="0" indent="0">
              <a:buNone/>
              <a:defRPr sz="1200" b="1"/>
            </a:lvl4pPr>
            <a:lvl5pPr marL="0" indent="0">
              <a:buNone/>
              <a:defRPr sz="1200"/>
            </a:lvl5pPr>
          </a:lstStyle>
          <a:p>
            <a:pPr lvl="0"/>
            <a:r>
              <a:rPr kumimoji="1" lang="ja-JP" altLang="en-US" dirty="0" smtClean="0"/>
              <a:t>＜対策のポイント＞＜政策目標＞を記載する。強調部分のみ太字。</a:t>
            </a:r>
            <a:endParaRPr kumimoji="1" lang="en-US" altLang="ja-JP" dirty="0" smtClean="0"/>
          </a:p>
        </p:txBody>
      </p:sp>
      <p:sp>
        <p:nvSpPr>
          <p:cNvPr id="23" name="コンテンツ プレースホルダー 15"/>
          <p:cNvSpPr>
            <a:spLocks noGrp="1"/>
          </p:cNvSpPr>
          <p:nvPr>
            <p:ph sz="quarter" idx="13" hasCustomPrompt="1"/>
          </p:nvPr>
        </p:nvSpPr>
        <p:spPr>
          <a:xfrm>
            <a:off x="4999610" y="201340"/>
            <a:ext cx="4904020" cy="324000"/>
          </a:xfrm>
          <a:prstGeom prst="rect">
            <a:avLst/>
          </a:prstGeom>
          <a:noFill/>
          <a:ln>
            <a:noFill/>
          </a:ln>
        </p:spPr>
        <p:style>
          <a:lnRef idx="2">
            <a:schemeClr val="accent3"/>
          </a:lnRef>
          <a:fillRef idx="1">
            <a:schemeClr val="lt1"/>
          </a:fillRef>
          <a:effectRef idx="0">
            <a:schemeClr val="accent3"/>
          </a:effectRef>
          <a:fontRef idx="none"/>
        </p:style>
        <p:txBody>
          <a:bodyPr lIns="91433" tIns="45716" rIns="91433" bIns="45716" anchor="ctr"/>
          <a:lstStyle>
            <a:lvl1pPr marL="0" indent="0" algn="r">
              <a:buNone/>
              <a:defRPr sz="1400" b="1"/>
            </a:lvl1pPr>
            <a:lvl3pPr marL="0" indent="0">
              <a:buNone/>
              <a:defRPr sz="1200"/>
            </a:lvl3pPr>
            <a:lvl4pPr marL="0" indent="0">
              <a:buNone/>
              <a:defRPr sz="1200" b="1"/>
            </a:lvl4pPr>
            <a:lvl5pPr marL="0" indent="0">
              <a:buNone/>
              <a:defRPr sz="1200"/>
            </a:lvl5pPr>
          </a:lstStyle>
          <a:p>
            <a:pPr lvl="0"/>
            <a:r>
              <a:rPr kumimoji="1" lang="en-US" altLang="ja-JP" dirty="0" smtClean="0"/>
              <a:t>【</a:t>
            </a:r>
            <a:r>
              <a:rPr kumimoji="1" lang="ja-JP" altLang="en-US" dirty="0" smtClean="0"/>
              <a:t>平成</a:t>
            </a:r>
            <a:r>
              <a:rPr kumimoji="1" lang="en-US" altLang="ja-JP" dirty="0" smtClean="0"/>
              <a:t>31</a:t>
            </a:r>
            <a:r>
              <a:rPr kumimoji="1" lang="ja-JP" altLang="en-US" dirty="0" smtClean="0"/>
              <a:t>年度予算概算要求額　●●（●●又は－）百万円</a:t>
            </a:r>
            <a:r>
              <a:rPr kumimoji="1" lang="en-US" altLang="ja-JP" dirty="0" smtClean="0"/>
              <a:t>】</a:t>
            </a:r>
          </a:p>
        </p:txBody>
      </p:sp>
      <p:sp>
        <p:nvSpPr>
          <p:cNvPr id="37" name="コンテンツ プレースホルダー 15"/>
          <p:cNvSpPr>
            <a:spLocks noGrp="1"/>
          </p:cNvSpPr>
          <p:nvPr>
            <p:ph sz="quarter" idx="15" hasCustomPrompt="1"/>
          </p:nvPr>
        </p:nvSpPr>
        <p:spPr>
          <a:xfrm>
            <a:off x="5217004" y="6511392"/>
            <a:ext cx="4688996" cy="324000"/>
          </a:xfrm>
          <a:prstGeom prst="rect">
            <a:avLst/>
          </a:prstGeom>
          <a:noFill/>
          <a:ln>
            <a:noFill/>
          </a:ln>
        </p:spPr>
        <p:style>
          <a:lnRef idx="2">
            <a:schemeClr val="accent3"/>
          </a:lnRef>
          <a:fillRef idx="1">
            <a:schemeClr val="lt1"/>
          </a:fillRef>
          <a:effectRef idx="0">
            <a:schemeClr val="accent3"/>
          </a:effectRef>
          <a:fontRef idx="none"/>
        </p:style>
        <p:txBody>
          <a:bodyPr lIns="91433" tIns="45716" rIns="91433" bIns="45716" anchor="ctr"/>
          <a:lstStyle>
            <a:lvl1pPr marL="0" indent="0" algn="r">
              <a:buNone/>
              <a:defRPr sz="1200" b="0"/>
            </a:lvl1pPr>
            <a:lvl3pPr marL="0" indent="0">
              <a:buNone/>
              <a:defRPr sz="1200"/>
            </a:lvl3pPr>
            <a:lvl4pPr marL="0" indent="0">
              <a:buNone/>
              <a:defRPr sz="1200" b="1"/>
            </a:lvl4pPr>
            <a:lvl5pPr marL="0" indent="0">
              <a:buNone/>
              <a:defRPr sz="1200"/>
            </a:lvl5p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［お問い合わせ先］●●局●●課（０３－００００－００００）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99967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556003"/>
            <a:ext cx="9900000"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タイトル 8"/>
          <p:cNvSpPr>
            <a:spLocks noGrp="1"/>
          </p:cNvSpPr>
          <p:nvPr>
            <p:ph type="title" hasCustomPrompt="1"/>
          </p:nvPr>
        </p:nvSpPr>
        <p:spPr>
          <a:xfrm>
            <a:off x="0" y="60027"/>
            <a:ext cx="3881636" cy="432000"/>
          </a:xfrm>
          <a:prstGeom prst="rect">
            <a:avLst/>
          </a:prstGeom>
        </p:spPr>
        <p:txBody>
          <a:bodyPr lIns="91433" tIns="45716" rIns="91433" bIns="45716" anchor="ctr"/>
          <a:lstStyle>
            <a:lvl1pPr algn="l">
              <a:defRPr sz="1800" b="1"/>
            </a:lvl1pPr>
          </a:lstStyle>
          <a:p>
            <a:r>
              <a:rPr kumimoji="1" lang="ja-JP" altLang="en-US" dirty="0" smtClean="0"/>
              <a:t>（番号及び事業名）</a:t>
            </a:r>
            <a:endParaRPr kumimoji="1" lang="ja-JP" altLang="en-US" dirty="0"/>
          </a:p>
        </p:txBody>
      </p:sp>
      <p:sp>
        <p:nvSpPr>
          <p:cNvPr id="16" name="コンテンツ プレースホルダー 15"/>
          <p:cNvSpPr>
            <a:spLocks noGrp="1"/>
          </p:cNvSpPr>
          <p:nvPr>
            <p:ph sz="quarter" idx="11" hasCustomPrompt="1"/>
          </p:nvPr>
        </p:nvSpPr>
        <p:spPr>
          <a:xfrm>
            <a:off x="517" y="624114"/>
            <a:ext cx="9900000" cy="1296000"/>
          </a:xfrm>
          <a:prstGeom prst="roundRect">
            <a:avLst/>
          </a:prstGeom>
          <a:noFill/>
          <a:ln>
            <a:solidFill>
              <a:schemeClr val="accent2"/>
            </a:solidFill>
          </a:ln>
        </p:spPr>
        <p:style>
          <a:lnRef idx="2">
            <a:schemeClr val="accent3"/>
          </a:lnRef>
          <a:fillRef idx="1">
            <a:schemeClr val="lt1"/>
          </a:fillRef>
          <a:effectRef idx="0">
            <a:schemeClr val="accent3"/>
          </a:effectRef>
          <a:fontRef idx="none"/>
        </p:style>
        <p:txBody>
          <a:bodyPr lIns="91433" tIns="45716" rIns="91433" bIns="45716" anchor="ctr"/>
          <a:lstStyle>
            <a:lvl1pPr marL="0" indent="0" algn="l">
              <a:buNone/>
              <a:defRPr sz="1200" b="1"/>
            </a:lvl1pPr>
            <a:lvl3pPr marL="0" indent="0">
              <a:buNone/>
              <a:defRPr sz="1200"/>
            </a:lvl3pPr>
            <a:lvl4pPr marL="0" indent="0">
              <a:buNone/>
              <a:defRPr sz="1200" b="1"/>
            </a:lvl4pPr>
            <a:lvl5pPr marL="0" indent="0">
              <a:buNone/>
              <a:defRPr sz="1200"/>
            </a:lvl5pPr>
          </a:lstStyle>
          <a:p>
            <a:pPr lvl="0"/>
            <a:r>
              <a:rPr kumimoji="1" lang="ja-JP" altLang="en-US" dirty="0" smtClean="0"/>
              <a:t>＜対策のポイント＞＜政策目標＞を記載する。強調部分のみ太字。</a:t>
            </a:r>
            <a:endParaRPr kumimoji="1" lang="en-US" altLang="ja-JP" dirty="0" smtClean="0"/>
          </a:p>
        </p:txBody>
      </p:sp>
      <p:sp>
        <p:nvSpPr>
          <p:cNvPr id="23" name="コンテンツ プレースホルダー 15"/>
          <p:cNvSpPr>
            <a:spLocks noGrp="1"/>
          </p:cNvSpPr>
          <p:nvPr>
            <p:ph sz="quarter" idx="13" hasCustomPrompt="1"/>
          </p:nvPr>
        </p:nvSpPr>
        <p:spPr>
          <a:xfrm>
            <a:off x="4999610" y="201340"/>
            <a:ext cx="4904020" cy="324000"/>
          </a:xfrm>
          <a:prstGeom prst="rect">
            <a:avLst/>
          </a:prstGeom>
          <a:noFill/>
          <a:ln>
            <a:noFill/>
          </a:ln>
        </p:spPr>
        <p:style>
          <a:lnRef idx="2">
            <a:schemeClr val="accent3"/>
          </a:lnRef>
          <a:fillRef idx="1">
            <a:schemeClr val="lt1"/>
          </a:fillRef>
          <a:effectRef idx="0">
            <a:schemeClr val="accent3"/>
          </a:effectRef>
          <a:fontRef idx="none"/>
        </p:style>
        <p:txBody>
          <a:bodyPr lIns="91433" tIns="45716" rIns="91433" bIns="45716" anchor="ctr"/>
          <a:lstStyle>
            <a:lvl1pPr marL="0" indent="0" algn="r">
              <a:buNone/>
              <a:defRPr sz="1400" b="1"/>
            </a:lvl1pPr>
            <a:lvl3pPr marL="0" indent="0">
              <a:buNone/>
              <a:defRPr sz="1200"/>
            </a:lvl3pPr>
            <a:lvl4pPr marL="0" indent="0">
              <a:buNone/>
              <a:defRPr sz="1200" b="1"/>
            </a:lvl4pPr>
            <a:lvl5pPr marL="0" indent="0">
              <a:buNone/>
              <a:defRPr sz="1200"/>
            </a:lvl5pPr>
          </a:lstStyle>
          <a:p>
            <a:pPr lvl="0"/>
            <a:r>
              <a:rPr kumimoji="1" lang="en-US" altLang="ja-JP" dirty="0" smtClean="0"/>
              <a:t>【</a:t>
            </a:r>
            <a:r>
              <a:rPr kumimoji="1" lang="ja-JP" altLang="en-US" dirty="0" smtClean="0"/>
              <a:t>平成</a:t>
            </a:r>
            <a:r>
              <a:rPr kumimoji="1" lang="en-US" altLang="ja-JP" dirty="0" smtClean="0"/>
              <a:t>31</a:t>
            </a:r>
            <a:r>
              <a:rPr kumimoji="1" lang="ja-JP" altLang="en-US" dirty="0" smtClean="0"/>
              <a:t>年度予算概算要求額　●●（●●又は－）百万円</a:t>
            </a:r>
            <a:r>
              <a:rPr kumimoji="1" lang="en-US" altLang="ja-JP" dirty="0" smtClean="0"/>
              <a:t>】</a:t>
            </a:r>
          </a:p>
        </p:txBody>
      </p:sp>
      <p:sp>
        <p:nvSpPr>
          <p:cNvPr id="37" name="コンテンツ プレースホルダー 15"/>
          <p:cNvSpPr>
            <a:spLocks noGrp="1"/>
          </p:cNvSpPr>
          <p:nvPr>
            <p:ph sz="quarter" idx="15" hasCustomPrompt="1"/>
          </p:nvPr>
        </p:nvSpPr>
        <p:spPr>
          <a:xfrm>
            <a:off x="5217004" y="6511392"/>
            <a:ext cx="4688996" cy="324000"/>
          </a:xfrm>
          <a:prstGeom prst="rect">
            <a:avLst/>
          </a:prstGeom>
          <a:noFill/>
          <a:ln>
            <a:noFill/>
          </a:ln>
        </p:spPr>
        <p:style>
          <a:lnRef idx="2">
            <a:schemeClr val="accent3"/>
          </a:lnRef>
          <a:fillRef idx="1">
            <a:schemeClr val="lt1"/>
          </a:fillRef>
          <a:effectRef idx="0">
            <a:schemeClr val="accent3"/>
          </a:effectRef>
          <a:fontRef idx="none"/>
        </p:style>
        <p:txBody>
          <a:bodyPr lIns="91433" tIns="45716" rIns="91433" bIns="45716" anchor="ctr"/>
          <a:lstStyle>
            <a:lvl1pPr marL="0" indent="0" algn="r">
              <a:buNone/>
              <a:defRPr sz="1200" b="0"/>
            </a:lvl1pPr>
            <a:lvl3pPr marL="0" indent="0">
              <a:buNone/>
              <a:defRPr sz="1200"/>
            </a:lvl3pPr>
            <a:lvl4pPr marL="0" indent="0">
              <a:buNone/>
              <a:defRPr sz="1200" b="1"/>
            </a:lvl4pPr>
            <a:lvl5pPr marL="0" indent="0">
              <a:buNone/>
              <a:defRPr sz="1200"/>
            </a:lvl5p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［お問い合わせ先］●●局●●課（０３－００００－００００）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4135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A91FCBF-7D10-456E-99B4-51B4CAB75A1E}" type="datetime1">
              <a:rPr kumimoji="1" lang="ja-JP" altLang="en-US" smtClean="0"/>
              <a:t>2019/1/8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6904"/>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782508" y="2906716"/>
            <a:ext cx="84201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21" indent="0">
              <a:buNone/>
              <a:defRPr sz="1600">
                <a:solidFill>
                  <a:schemeClr val="tx1">
                    <a:tint val="75000"/>
                  </a:schemeClr>
                </a:solidFill>
              </a:defRPr>
            </a:lvl3pPr>
            <a:lvl4pPr marL="1371480" indent="0">
              <a:buNone/>
              <a:defRPr sz="1400">
                <a:solidFill>
                  <a:schemeClr val="tx1">
                    <a:tint val="75000"/>
                  </a:schemeClr>
                </a:solidFill>
              </a:defRPr>
            </a:lvl4pPr>
            <a:lvl5pPr marL="1828641" indent="0">
              <a:buNone/>
              <a:defRPr sz="1400">
                <a:solidFill>
                  <a:schemeClr val="tx1">
                    <a:tint val="75000"/>
                  </a:schemeClr>
                </a:solidFill>
              </a:defRPr>
            </a:lvl5pPr>
            <a:lvl6pPr marL="2285799" indent="0">
              <a:buNone/>
              <a:defRPr sz="1400">
                <a:solidFill>
                  <a:schemeClr val="tx1">
                    <a:tint val="75000"/>
                  </a:schemeClr>
                </a:solidFill>
              </a:defRPr>
            </a:lvl6pPr>
            <a:lvl7pPr marL="2742962" indent="0">
              <a:buNone/>
              <a:defRPr sz="1400">
                <a:solidFill>
                  <a:schemeClr val="tx1">
                    <a:tint val="75000"/>
                  </a:schemeClr>
                </a:solidFill>
              </a:defRPr>
            </a:lvl7pPr>
            <a:lvl8pPr marL="3200121" indent="0">
              <a:buNone/>
              <a:defRPr sz="1400">
                <a:solidFill>
                  <a:schemeClr val="tx1">
                    <a:tint val="75000"/>
                  </a:schemeClr>
                </a:solidFill>
              </a:defRPr>
            </a:lvl8pPr>
            <a:lvl9pPr marL="3657281"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 3"/>
          <p:cNvSpPr>
            <a:spLocks noGrp="1"/>
          </p:cNvSpPr>
          <p:nvPr>
            <p:ph type="dt" sz="half" idx="10"/>
          </p:nvPr>
        </p:nvSpPr>
        <p:spPr/>
        <p:txBody>
          <a:bodyPr/>
          <a:lstStyle/>
          <a:p>
            <a:fld id="{15E68191-1C8B-445A-B1FC-32DC5417CCF5}" type="datetime1">
              <a:rPr kumimoji="1" lang="ja-JP" altLang="en-US" smtClean="0"/>
              <a:t>2019/1/8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sz="half" idx="1"/>
          </p:nvPr>
        </p:nvSpPr>
        <p:spPr>
          <a:xfrm>
            <a:off x="495302"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7C8A5DC-005A-43EA-8447-518F43D4537B}" type="datetime1">
              <a:rPr kumimoji="1" lang="ja-JP" altLang="en-US" smtClean="0"/>
              <a:t>2019/1/8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495300" y="1535114"/>
            <a:ext cx="4376870" cy="639762"/>
          </a:xfrm>
        </p:spPr>
        <p:txBody>
          <a:bodyPr anchor="b"/>
          <a:lstStyle>
            <a:lvl1pPr marL="0" indent="0">
              <a:buNone/>
              <a:defRPr sz="2400" b="1"/>
            </a:lvl1pPr>
            <a:lvl2pPr marL="457159" indent="0">
              <a:buNone/>
              <a:defRPr sz="2000" b="1"/>
            </a:lvl2pPr>
            <a:lvl3pPr marL="914321" indent="0">
              <a:buNone/>
              <a:defRPr sz="1800" b="1"/>
            </a:lvl3pPr>
            <a:lvl4pPr marL="1371480" indent="0">
              <a:buNone/>
              <a:defRPr sz="1600" b="1"/>
            </a:lvl4pPr>
            <a:lvl5pPr marL="1828641" indent="0">
              <a:buNone/>
              <a:defRPr sz="1600" b="1"/>
            </a:lvl5pPr>
            <a:lvl6pPr marL="2285799" indent="0">
              <a:buNone/>
              <a:defRPr sz="1600" b="1"/>
            </a:lvl6pPr>
            <a:lvl7pPr marL="2742962" indent="0">
              <a:buNone/>
              <a:defRPr sz="1600" b="1"/>
            </a:lvl7pPr>
            <a:lvl8pPr marL="3200121" indent="0">
              <a:buNone/>
              <a:defRPr sz="1600" b="1"/>
            </a:lvl8pPr>
            <a:lvl9pPr marL="3657281" indent="0">
              <a:buNone/>
              <a:defRPr sz="1600" b="1"/>
            </a:lvl9pPr>
          </a:lstStyle>
          <a:p>
            <a:pPr lvl="0"/>
            <a:r>
              <a:rPr kumimoji="1" lang="ja-JP" altLang="en-US" smtClean="0"/>
              <a:t>マスター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1" y="1535114"/>
            <a:ext cx="4378590" cy="639762"/>
          </a:xfrm>
        </p:spPr>
        <p:txBody>
          <a:bodyPr anchor="b"/>
          <a:lstStyle>
            <a:lvl1pPr marL="0" indent="0">
              <a:buNone/>
              <a:defRPr sz="2400" b="1"/>
            </a:lvl1pPr>
            <a:lvl2pPr marL="457159" indent="0">
              <a:buNone/>
              <a:defRPr sz="2000" b="1"/>
            </a:lvl2pPr>
            <a:lvl3pPr marL="914321" indent="0">
              <a:buNone/>
              <a:defRPr sz="1800" b="1"/>
            </a:lvl3pPr>
            <a:lvl4pPr marL="1371480" indent="0">
              <a:buNone/>
              <a:defRPr sz="1600" b="1"/>
            </a:lvl4pPr>
            <a:lvl5pPr marL="1828641" indent="0">
              <a:buNone/>
              <a:defRPr sz="1600" b="1"/>
            </a:lvl5pPr>
            <a:lvl6pPr marL="2285799" indent="0">
              <a:buNone/>
              <a:defRPr sz="1600" b="1"/>
            </a:lvl6pPr>
            <a:lvl7pPr marL="2742962" indent="0">
              <a:buNone/>
              <a:defRPr sz="1600" b="1"/>
            </a:lvl7pPr>
            <a:lvl8pPr marL="3200121" indent="0">
              <a:buNone/>
              <a:defRPr sz="1600" b="1"/>
            </a:lvl8pPr>
            <a:lvl9pPr marL="3657281" indent="0">
              <a:buNone/>
              <a:defRPr sz="1600" b="1"/>
            </a:lvl9pPr>
          </a:lstStyle>
          <a:p>
            <a:pPr lvl="0"/>
            <a:r>
              <a:rPr kumimoji="1" lang="ja-JP" altLang="en-US" smtClean="0"/>
              <a:t>マスター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3A00371-617B-46E9-BA5D-165160F9F018}" type="datetime1">
              <a:rPr kumimoji="1" lang="ja-JP" altLang="en-US" smtClean="0"/>
              <a:t>2019/1/8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 2"/>
          <p:cNvSpPr>
            <a:spLocks noGrp="1"/>
          </p:cNvSpPr>
          <p:nvPr>
            <p:ph type="dt" sz="half" idx="10"/>
          </p:nvPr>
        </p:nvSpPr>
        <p:spPr/>
        <p:txBody>
          <a:bodyPr/>
          <a:lstStyle/>
          <a:p>
            <a:fld id="{D3E7012D-F51D-4CBE-8E22-E6AAB1378BF7}" type="datetime1">
              <a:rPr kumimoji="1" lang="ja-JP" altLang="en-US" smtClean="0"/>
              <a:t>2019/1/8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451BC89-F18F-4EC7-A88A-4763021C7E13}" type="datetime1">
              <a:rPr kumimoji="1" lang="ja-JP" altLang="en-US" smtClean="0"/>
              <a:t>2019/1/8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a:xfrm>
            <a:off x="387297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3" y="1435104"/>
            <a:ext cx="3259006" cy="4691063"/>
          </a:xfrm>
        </p:spPr>
        <p:txBody>
          <a:bodyPr/>
          <a:lstStyle>
            <a:lvl1pPr marL="0" indent="0">
              <a:buNone/>
              <a:defRPr sz="1400"/>
            </a:lvl1pPr>
            <a:lvl2pPr marL="457159" indent="0">
              <a:buNone/>
              <a:defRPr sz="1200"/>
            </a:lvl2pPr>
            <a:lvl3pPr marL="914321" indent="0">
              <a:buNone/>
              <a:defRPr sz="1000"/>
            </a:lvl3pPr>
            <a:lvl4pPr marL="1371480" indent="0">
              <a:buNone/>
              <a:defRPr sz="900"/>
            </a:lvl4pPr>
            <a:lvl5pPr marL="1828641" indent="0">
              <a:buNone/>
              <a:defRPr sz="900"/>
            </a:lvl5pPr>
            <a:lvl6pPr marL="2285799" indent="0">
              <a:buNone/>
              <a:defRPr sz="900"/>
            </a:lvl6pPr>
            <a:lvl7pPr marL="2742962" indent="0">
              <a:buNone/>
              <a:defRPr sz="900"/>
            </a:lvl7pPr>
            <a:lvl8pPr marL="3200121" indent="0">
              <a:buNone/>
              <a:defRPr sz="900"/>
            </a:lvl8pPr>
            <a:lvl9pPr marL="3657281"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2B87A128-2343-4253-AE4F-DC880F5DA733}" type="datetime1">
              <a:rPr kumimoji="1" lang="ja-JP" altLang="en-US" smtClean="0"/>
              <a:t>2019/1/8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59" indent="0">
              <a:buNone/>
              <a:defRPr sz="2800"/>
            </a:lvl2pPr>
            <a:lvl3pPr marL="914321" indent="0">
              <a:buNone/>
              <a:defRPr sz="2400"/>
            </a:lvl3pPr>
            <a:lvl4pPr marL="1371480" indent="0">
              <a:buNone/>
              <a:defRPr sz="2000"/>
            </a:lvl4pPr>
            <a:lvl5pPr marL="1828641" indent="0">
              <a:buNone/>
              <a:defRPr sz="2000"/>
            </a:lvl5pPr>
            <a:lvl6pPr marL="2285799" indent="0">
              <a:buNone/>
              <a:defRPr sz="2000"/>
            </a:lvl6pPr>
            <a:lvl7pPr marL="2742962" indent="0">
              <a:buNone/>
              <a:defRPr sz="2000"/>
            </a:lvl7pPr>
            <a:lvl8pPr marL="3200121" indent="0">
              <a:buNone/>
              <a:defRPr sz="2000"/>
            </a:lvl8pPr>
            <a:lvl9pPr marL="3657281"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59" indent="0">
              <a:buNone/>
              <a:defRPr sz="1200"/>
            </a:lvl2pPr>
            <a:lvl3pPr marL="914321" indent="0">
              <a:buNone/>
              <a:defRPr sz="1000"/>
            </a:lvl3pPr>
            <a:lvl4pPr marL="1371480" indent="0">
              <a:buNone/>
              <a:defRPr sz="900"/>
            </a:lvl4pPr>
            <a:lvl5pPr marL="1828641" indent="0">
              <a:buNone/>
              <a:defRPr sz="900"/>
            </a:lvl5pPr>
            <a:lvl6pPr marL="2285799" indent="0">
              <a:buNone/>
              <a:defRPr sz="900"/>
            </a:lvl6pPr>
            <a:lvl7pPr marL="2742962" indent="0">
              <a:buNone/>
              <a:defRPr sz="900"/>
            </a:lvl7pPr>
            <a:lvl8pPr marL="3200121" indent="0">
              <a:buNone/>
              <a:defRPr sz="900"/>
            </a:lvl8pPr>
            <a:lvl9pPr marL="3657281"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D043E746-9616-4D61-B1DC-BE8540C15377}" type="datetime1">
              <a:rPr kumimoji="1" lang="ja-JP" altLang="en-US" smtClean="0"/>
              <a:t>2019/1/8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33" tIns="45716" rIns="91433"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3"/>
            <a:ext cx="8915400" cy="4525963"/>
          </a:xfrm>
          <a:prstGeom prst="rect">
            <a:avLst/>
          </a:prstGeom>
        </p:spPr>
        <p:txBody>
          <a:bodyPr vert="horz" lIns="91433" tIns="45716" rIns="91433"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4"/>
            <a:ext cx="2311400" cy="365125"/>
          </a:xfrm>
          <a:prstGeom prst="rect">
            <a:avLst/>
          </a:prstGeom>
        </p:spPr>
        <p:txBody>
          <a:bodyPr vert="horz" lIns="91433" tIns="45716" rIns="91433" bIns="45716" rtlCol="0" anchor="ctr"/>
          <a:lstStyle>
            <a:lvl1pPr algn="l">
              <a:defRPr sz="1200">
                <a:solidFill>
                  <a:schemeClr val="tx1">
                    <a:tint val="75000"/>
                  </a:schemeClr>
                </a:solidFill>
              </a:defRPr>
            </a:lvl1pPr>
          </a:lstStyle>
          <a:p>
            <a:fld id="{B9C2B48F-A791-4F4D-8B71-E06A8046FBA9}" type="datetime1">
              <a:rPr kumimoji="1" lang="ja-JP" altLang="en-US" smtClean="0"/>
              <a:t>2019/1/8</a:t>
            </a:fld>
            <a:endParaRPr kumimoji="1" lang="ja-JP" altLang="en-US"/>
          </a:p>
        </p:txBody>
      </p:sp>
      <p:sp>
        <p:nvSpPr>
          <p:cNvPr id="5" name="フッター プレースホルダ 4"/>
          <p:cNvSpPr>
            <a:spLocks noGrp="1"/>
          </p:cNvSpPr>
          <p:nvPr>
            <p:ph type="ftr" sz="quarter" idx="3"/>
          </p:nvPr>
        </p:nvSpPr>
        <p:spPr>
          <a:xfrm>
            <a:off x="3384550" y="6356354"/>
            <a:ext cx="3136900" cy="365125"/>
          </a:xfrm>
          <a:prstGeom prst="rect">
            <a:avLst/>
          </a:prstGeom>
        </p:spPr>
        <p:txBody>
          <a:bodyPr vert="horz" lIns="91433" tIns="45716" rIns="91433" bIns="45716"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4"/>
            <a:ext cx="2311400" cy="365125"/>
          </a:xfrm>
          <a:prstGeom prst="rect">
            <a:avLst/>
          </a:prstGeom>
        </p:spPr>
        <p:txBody>
          <a:bodyPr vert="horz" lIns="91433" tIns="45716" rIns="91433" bIns="45716" rtlCol="0" anchor="ctr"/>
          <a:lstStyle>
            <a:lvl1pPr algn="r">
              <a:defRPr sz="1200">
                <a:solidFill>
                  <a:schemeClr val="tx1">
                    <a:tint val="75000"/>
                  </a:schemeClr>
                </a:solidFill>
              </a:defRPr>
            </a:lvl1pPr>
          </a:lstStyle>
          <a:p>
            <a:fld id="{64452A23-BFEA-43FD-98FB-69091C0AE9E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21" rtl="0" eaLnBrk="1" latinLnBrk="0" hangingPunct="1">
        <a:spcBef>
          <a:spcPct val="0"/>
        </a:spcBef>
        <a:buNone/>
        <a:defRPr kumimoji="1" sz="4400" kern="1200">
          <a:solidFill>
            <a:schemeClr val="tx1"/>
          </a:solidFill>
          <a:latin typeface="+mj-lt"/>
          <a:ea typeface="+mj-ea"/>
          <a:cs typeface="+mj-cs"/>
        </a:defRPr>
      </a:lvl1pPr>
    </p:titleStyle>
    <p:bodyStyle>
      <a:lvl1pPr marL="342870" indent="-342870" algn="l" defTabSz="914321"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86" indent="-285725" algn="l" defTabSz="914321"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01" indent="-228581" algn="l" defTabSz="914321"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62" indent="-228581" algn="l" defTabSz="914321"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20" indent="-228581" algn="l" defTabSz="914321"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81" indent="-228581" algn="l" defTabSz="91432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41" indent="-228581" algn="l" defTabSz="91432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01" indent="-228581" algn="l" defTabSz="91432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61" indent="-228581" algn="l" defTabSz="91432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21" rtl="0" eaLnBrk="1" latinLnBrk="0" hangingPunct="1">
        <a:defRPr kumimoji="1" sz="1800" kern="1200">
          <a:solidFill>
            <a:schemeClr val="tx1"/>
          </a:solidFill>
          <a:latin typeface="+mn-lt"/>
          <a:ea typeface="+mn-ea"/>
          <a:cs typeface="+mn-cs"/>
        </a:defRPr>
      </a:lvl1pPr>
      <a:lvl2pPr marL="457159" algn="l" defTabSz="914321" rtl="0" eaLnBrk="1" latinLnBrk="0" hangingPunct="1">
        <a:defRPr kumimoji="1" sz="1800" kern="1200">
          <a:solidFill>
            <a:schemeClr val="tx1"/>
          </a:solidFill>
          <a:latin typeface="+mn-lt"/>
          <a:ea typeface="+mn-ea"/>
          <a:cs typeface="+mn-cs"/>
        </a:defRPr>
      </a:lvl2pPr>
      <a:lvl3pPr marL="914321" algn="l" defTabSz="914321" rtl="0" eaLnBrk="1" latinLnBrk="0" hangingPunct="1">
        <a:defRPr kumimoji="1" sz="1800" kern="1200">
          <a:solidFill>
            <a:schemeClr val="tx1"/>
          </a:solidFill>
          <a:latin typeface="+mn-lt"/>
          <a:ea typeface="+mn-ea"/>
          <a:cs typeface="+mn-cs"/>
        </a:defRPr>
      </a:lvl3pPr>
      <a:lvl4pPr marL="1371480" algn="l" defTabSz="914321" rtl="0" eaLnBrk="1" latinLnBrk="0" hangingPunct="1">
        <a:defRPr kumimoji="1" sz="1800" kern="1200">
          <a:solidFill>
            <a:schemeClr val="tx1"/>
          </a:solidFill>
          <a:latin typeface="+mn-lt"/>
          <a:ea typeface="+mn-ea"/>
          <a:cs typeface="+mn-cs"/>
        </a:defRPr>
      </a:lvl4pPr>
      <a:lvl5pPr marL="1828641" algn="l" defTabSz="914321" rtl="0" eaLnBrk="1" latinLnBrk="0" hangingPunct="1">
        <a:defRPr kumimoji="1" sz="1800" kern="1200">
          <a:solidFill>
            <a:schemeClr val="tx1"/>
          </a:solidFill>
          <a:latin typeface="+mn-lt"/>
          <a:ea typeface="+mn-ea"/>
          <a:cs typeface="+mn-cs"/>
        </a:defRPr>
      </a:lvl5pPr>
      <a:lvl6pPr marL="2285799" algn="l" defTabSz="914321" rtl="0" eaLnBrk="1" latinLnBrk="0" hangingPunct="1">
        <a:defRPr kumimoji="1" sz="1800" kern="1200">
          <a:solidFill>
            <a:schemeClr val="tx1"/>
          </a:solidFill>
          <a:latin typeface="+mn-lt"/>
          <a:ea typeface="+mn-ea"/>
          <a:cs typeface="+mn-cs"/>
        </a:defRPr>
      </a:lvl6pPr>
      <a:lvl7pPr marL="2742962" algn="l" defTabSz="914321" rtl="0" eaLnBrk="1" latinLnBrk="0" hangingPunct="1">
        <a:defRPr kumimoji="1" sz="1800" kern="1200">
          <a:solidFill>
            <a:schemeClr val="tx1"/>
          </a:solidFill>
          <a:latin typeface="+mn-lt"/>
          <a:ea typeface="+mn-ea"/>
          <a:cs typeface="+mn-cs"/>
        </a:defRPr>
      </a:lvl7pPr>
      <a:lvl8pPr marL="3200121" algn="l" defTabSz="914321" rtl="0" eaLnBrk="1" latinLnBrk="0" hangingPunct="1">
        <a:defRPr kumimoji="1" sz="1800" kern="1200">
          <a:solidFill>
            <a:schemeClr val="tx1"/>
          </a:solidFill>
          <a:latin typeface="+mn-lt"/>
          <a:ea typeface="+mn-ea"/>
          <a:cs typeface="+mn-cs"/>
        </a:defRPr>
      </a:lvl8pPr>
      <a:lvl9pPr marL="3657281" algn="l" defTabSz="914321"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35498"/>
      </p:ext>
    </p:extLst>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par>
    </p:tnLst>
  </p:timing>
  <p:hf hdr="0" ftr="0" dt="0"/>
  <p:txStyles>
    <p:titleStyle>
      <a:lvl1pPr algn="ctr" defTabSz="856535" rtl="0" eaLnBrk="1" latinLnBrk="0" hangingPunct="1">
        <a:spcBef>
          <a:spcPct val="0"/>
        </a:spcBef>
        <a:buNone/>
        <a:defRPr kumimoji="1" sz="4100" kern="1200">
          <a:solidFill>
            <a:schemeClr val="tx1"/>
          </a:solidFill>
          <a:latin typeface="+mj-lt"/>
          <a:ea typeface="+mj-ea"/>
          <a:cs typeface="+mj-cs"/>
        </a:defRPr>
      </a:lvl1pPr>
    </p:titleStyle>
    <p:bodyStyle>
      <a:lvl1pPr marL="321200" indent="-321200" algn="l" defTabSz="856535" rtl="0" eaLnBrk="1" latinLnBrk="0" hangingPunct="1">
        <a:spcBef>
          <a:spcPct val="20000"/>
        </a:spcBef>
        <a:buFont typeface="Arial" pitchFamily="34" charset="0"/>
        <a:buChar char="•"/>
        <a:defRPr kumimoji="1" sz="3000" kern="1200">
          <a:solidFill>
            <a:schemeClr val="tx1"/>
          </a:solidFill>
          <a:latin typeface="+mn-lt"/>
          <a:ea typeface="+mn-ea"/>
          <a:cs typeface="+mn-cs"/>
        </a:defRPr>
      </a:lvl1pPr>
      <a:lvl2pPr marL="695936" indent="-267667" algn="l" defTabSz="856535" rtl="0" eaLnBrk="1" latinLnBrk="0" hangingPunct="1">
        <a:spcBef>
          <a:spcPct val="20000"/>
        </a:spcBef>
        <a:buFont typeface="Arial" pitchFamily="34" charset="0"/>
        <a:buChar char="–"/>
        <a:defRPr kumimoji="1" sz="2600" kern="1200">
          <a:solidFill>
            <a:schemeClr val="tx1"/>
          </a:solidFill>
          <a:latin typeface="+mn-lt"/>
          <a:ea typeface="+mn-ea"/>
          <a:cs typeface="+mn-cs"/>
        </a:defRPr>
      </a:lvl2pPr>
      <a:lvl3pPr marL="1070669" indent="-214134" algn="l" defTabSz="856535" rtl="0" eaLnBrk="1" latinLnBrk="0" hangingPunct="1">
        <a:spcBef>
          <a:spcPct val="20000"/>
        </a:spcBef>
        <a:buFont typeface="Arial" pitchFamily="34" charset="0"/>
        <a:buChar char="•"/>
        <a:defRPr kumimoji="1" sz="2200" kern="1200">
          <a:solidFill>
            <a:schemeClr val="tx1"/>
          </a:solidFill>
          <a:latin typeface="+mn-lt"/>
          <a:ea typeface="+mn-ea"/>
          <a:cs typeface="+mn-cs"/>
        </a:defRPr>
      </a:lvl3pPr>
      <a:lvl4pPr marL="1498935" indent="-214134" algn="l" defTabSz="856535" rtl="0" eaLnBrk="1" latinLnBrk="0" hangingPunct="1">
        <a:spcBef>
          <a:spcPct val="20000"/>
        </a:spcBef>
        <a:buFont typeface="Arial" pitchFamily="34" charset="0"/>
        <a:buChar char="–"/>
        <a:defRPr kumimoji="1" sz="1900" kern="1200">
          <a:solidFill>
            <a:schemeClr val="tx1"/>
          </a:solidFill>
          <a:latin typeface="+mn-lt"/>
          <a:ea typeface="+mn-ea"/>
          <a:cs typeface="+mn-cs"/>
        </a:defRPr>
      </a:lvl4pPr>
      <a:lvl5pPr marL="1927204" indent="-214134" algn="l" defTabSz="856535" rtl="0" eaLnBrk="1" latinLnBrk="0" hangingPunct="1">
        <a:spcBef>
          <a:spcPct val="20000"/>
        </a:spcBef>
        <a:buFont typeface="Arial" pitchFamily="34" charset="0"/>
        <a:buChar char="»"/>
        <a:defRPr kumimoji="1" sz="1900" kern="1200">
          <a:solidFill>
            <a:schemeClr val="tx1"/>
          </a:solidFill>
          <a:latin typeface="+mn-lt"/>
          <a:ea typeface="+mn-ea"/>
          <a:cs typeface="+mn-cs"/>
        </a:defRPr>
      </a:lvl5pPr>
      <a:lvl6pPr marL="2355472" indent="-214134" algn="l" defTabSz="856535" rtl="0" eaLnBrk="1" latinLnBrk="0" hangingPunct="1">
        <a:spcBef>
          <a:spcPct val="20000"/>
        </a:spcBef>
        <a:buFont typeface="Arial" pitchFamily="34" charset="0"/>
        <a:buChar char="•"/>
        <a:defRPr kumimoji="1" sz="1900" kern="1200">
          <a:solidFill>
            <a:schemeClr val="tx1"/>
          </a:solidFill>
          <a:latin typeface="+mn-lt"/>
          <a:ea typeface="+mn-ea"/>
          <a:cs typeface="+mn-cs"/>
        </a:defRPr>
      </a:lvl6pPr>
      <a:lvl7pPr marL="2783739" indent="-214134" algn="l" defTabSz="856535" rtl="0" eaLnBrk="1" latinLnBrk="0" hangingPunct="1">
        <a:spcBef>
          <a:spcPct val="20000"/>
        </a:spcBef>
        <a:buFont typeface="Arial" pitchFamily="34" charset="0"/>
        <a:buChar char="•"/>
        <a:defRPr kumimoji="1" sz="1900" kern="1200">
          <a:solidFill>
            <a:schemeClr val="tx1"/>
          </a:solidFill>
          <a:latin typeface="+mn-lt"/>
          <a:ea typeface="+mn-ea"/>
          <a:cs typeface="+mn-cs"/>
        </a:defRPr>
      </a:lvl7pPr>
      <a:lvl8pPr marL="3212007" indent="-214134" algn="l" defTabSz="856535" rtl="0" eaLnBrk="1" latinLnBrk="0" hangingPunct="1">
        <a:spcBef>
          <a:spcPct val="20000"/>
        </a:spcBef>
        <a:buFont typeface="Arial" pitchFamily="34" charset="0"/>
        <a:buChar char="•"/>
        <a:defRPr kumimoji="1" sz="1900" kern="1200">
          <a:solidFill>
            <a:schemeClr val="tx1"/>
          </a:solidFill>
          <a:latin typeface="+mn-lt"/>
          <a:ea typeface="+mn-ea"/>
          <a:cs typeface="+mn-cs"/>
        </a:defRPr>
      </a:lvl8pPr>
      <a:lvl9pPr marL="3640275" indent="-214134" algn="l" defTabSz="856535" rtl="0" eaLnBrk="1" latinLnBrk="0" hangingPunct="1">
        <a:spcBef>
          <a:spcPct val="20000"/>
        </a:spcBef>
        <a:buFont typeface="Arial" pitchFamily="34" charset="0"/>
        <a:buChar char="•"/>
        <a:defRPr kumimoji="1" sz="1900" kern="1200">
          <a:solidFill>
            <a:schemeClr val="tx1"/>
          </a:solidFill>
          <a:latin typeface="+mn-lt"/>
          <a:ea typeface="+mn-ea"/>
          <a:cs typeface="+mn-cs"/>
        </a:defRPr>
      </a:lvl9pPr>
    </p:bodyStyle>
    <p:otherStyle>
      <a:defPPr>
        <a:defRPr lang="ja-JP"/>
      </a:defPPr>
      <a:lvl1pPr marL="0" algn="l" defTabSz="856535" rtl="0" eaLnBrk="1" latinLnBrk="0" hangingPunct="1">
        <a:defRPr kumimoji="1" sz="1700" kern="1200">
          <a:solidFill>
            <a:schemeClr val="tx1"/>
          </a:solidFill>
          <a:latin typeface="+mn-lt"/>
          <a:ea typeface="+mn-ea"/>
          <a:cs typeface="+mn-cs"/>
        </a:defRPr>
      </a:lvl1pPr>
      <a:lvl2pPr marL="428269" algn="l" defTabSz="856535" rtl="0" eaLnBrk="1" latinLnBrk="0" hangingPunct="1">
        <a:defRPr kumimoji="1" sz="1700" kern="1200">
          <a:solidFill>
            <a:schemeClr val="tx1"/>
          </a:solidFill>
          <a:latin typeface="+mn-lt"/>
          <a:ea typeface="+mn-ea"/>
          <a:cs typeface="+mn-cs"/>
        </a:defRPr>
      </a:lvl2pPr>
      <a:lvl3pPr marL="856535" algn="l" defTabSz="856535" rtl="0" eaLnBrk="1" latinLnBrk="0" hangingPunct="1">
        <a:defRPr kumimoji="1" sz="1700" kern="1200">
          <a:solidFill>
            <a:schemeClr val="tx1"/>
          </a:solidFill>
          <a:latin typeface="+mn-lt"/>
          <a:ea typeface="+mn-ea"/>
          <a:cs typeface="+mn-cs"/>
        </a:defRPr>
      </a:lvl3pPr>
      <a:lvl4pPr marL="1284803" algn="l" defTabSz="856535" rtl="0" eaLnBrk="1" latinLnBrk="0" hangingPunct="1">
        <a:defRPr kumimoji="1" sz="1700" kern="1200">
          <a:solidFill>
            <a:schemeClr val="tx1"/>
          </a:solidFill>
          <a:latin typeface="+mn-lt"/>
          <a:ea typeface="+mn-ea"/>
          <a:cs typeface="+mn-cs"/>
        </a:defRPr>
      </a:lvl4pPr>
      <a:lvl5pPr marL="1713071" algn="l" defTabSz="856535" rtl="0" eaLnBrk="1" latinLnBrk="0" hangingPunct="1">
        <a:defRPr kumimoji="1" sz="1700" kern="1200">
          <a:solidFill>
            <a:schemeClr val="tx1"/>
          </a:solidFill>
          <a:latin typeface="+mn-lt"/>
          <a:ea typeface="+mn-ea"/>
          <a:cs typeface="+mn-cs"/>
        </a:defRPr>
      </a:lvl5pPr>
      <a:lvl6pPr marL="2141339" algn="l" defTabSz="856535" rtl="0" eaLnBrk="1" latinLnBrk="0" hangingPunct="1">
        <a:defRPr kumimoji="1" sz="1700" kern="1200">
          <a:solidFill>
            <a:schemeClr val="tx1"/>
          </a:solidFill>
          <a:latin typeface="+mn-lt"/>
          <a:ea typeface="+mn-ea"/>
          <a:cs typeface="+mn-cs"/>
        </a:defRPr>
      </a:lvl6pPr>
      <a:lvl7pPr marL="2569606" algn="l" defTabSz="856535" rtl="0" eaLnBrk="1" latinLnBrk="0" hangingPunct="1">
        <a:defRPr kumimoji="1" sz="1700" kern="1200">
          <a:solidFill>
            <a:schemeClr val="tx1"/>
          </a:solidFill>
          <a:latin typeface="+mn-lt"/>
          <a:ea typeface="+mn-ea"/>
          <a:cs typeface="+mn-cs"/>
        </a:defRPr>
      </a:lvl7pPr>
      <a:lvl8pPr marL="2997874" algn="l" defTabSz="856535" rtl="0" eaLnBrk="1" latinLnBrk="0" hangingPunct="1">
        <a:defRPr kumimoji="1" sz="1700" kern="1200">
          <a:solidFill>
            <a:schemeClr val="tx1"/>
          </a:solidFill>
          <a:latin typeface="+mn-lt"/>
          <a:ea typeface="+mn-ea"/>
          <a:cs typeface="+mn-cs"/>
        </a:defRPr>
      </a:lvl8pPr>
      <a:lvl9pPr marL="3426140" algn="l" defTabSz="856535" rtl="0" eaLnBrk="1" latinLnBrk="0" hangingPunct="1">
        <a:defRPr kumimoji="1"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1556792"/>
            <a:ext cx="8420100" cy="2592290"/>
          </a:xfrm>
        </p:spPr>
        <p:txBody>
          <a:bodyPr>
            <a:normAutofit/>
          </a:bodyPr>
          <a:lstStyle/>
          <a:p>
            <a:pPr>
              <a:lnSpc>
                <a:spcPts val="5400"/>
              </a:lnSpc>
              <a:spcBef>
                <a:spcPts val="0"/>
              </a:spcBef>
            </a:pPr>
            <a:r>
              <a:rPr lang="ja-JP" altLang="en-US" sz="2800" dirty="0"/>
              <a:t>平成</a:t>
            </a:r>
            <a:r>
              <a:rPr lang="en-US" altLang="ja-JP" sz="2800" dirty="0"/>
              <a:t>30</a:t>
            </a:r>
            <a:r>
              <a:rPr lang="ja-JP" altLang="en-US" sz="2800" dirty="0"/>
              <a:t>年度</a:t>
            </a:r>
            <a:r>
              <a:rPr lang="en-US" altLang="ja-JP" sz="2800" dirty="0"/>
              <a:t>2</a:t>
            </a:r>
            <a:r>
              <a:rPr lang="ja-JP" altLang="en-US" sz="2800" dirty="0"/>
              <a:t>次補正</a:t>
            </a:r>
            <a:r>
              <a:rPr lang="ja-JP" altLang="en-US" sz="2800" dirty="0" smtClean="0"/>
              <a:t>予算／平成</a:t>
            </a:r>
            <a:r>
              <a:rPr lang="en-US" altLang="ja-JP" sz="2800" dirty="0" smtClean="0"/>
              <a:t>31</a:t>
            </a:r>
            <a:r>
              <a:rPr lang="ja-JP" altLang="en-US" sz="2800" dirty="0" smtClean="0"/>
              <a:t>年度予算</a:t>
            </a:r>
            <a:r>
              <a:rPr lang="en-US" altLang="ja-JP" sz="3200" dirty="0"/>
              <a:t/>
            </a:r>
            <a:br>
              <a:rPr lang="en-US" altLang="ja-JP" sz="3200" dirty="0"/>
            </a:br>
            <a:r>
              <a:rPr lang="ja-JP" altLang="en-US" sz="4000" dirty="0"/>
              <a:t>農業用ハウス強靱化緊急対策事業</a:t>
            </a:r>
            <a:r>
              <a:rPr lang="en-US" altLang="ja-JP" sz="4000" dirty="0"/>
              <a:t/>
            </a:r>
            <a:br>
              <a:rPr lang="en-US" altLang="ja-JP" sz="4000" dirty="0"/>
            </a:br>
            <a:r>
              <a:rPr lang="ja-JP" altLang="en-US" sz="4000" dirty="0"/>
              <a:t>（事業説明資料）</a:t>
            </a:r>
          </a:p>
        </p:txBody>
      </p:sp>
      <p:sp>
        <p:nvSpPr>
          <p:cNvPr id="4" name="タイトル 1"/>
          <p:cNvSpPr txBox="1">
            <a:spLocks/>
          </p:cNvSpPr>
          <p:nvPr/>
        </p:nvSpPr>
        <p:spPr>
          <a:xfrm>
            <a:off x="704528" y="5013178"/>
            <a:ext cx="8420100" cy="1470025"/>
          </a:xfrm>
          <a:prstGeom prst="rect">
            <a:avLst/>
          </a:prstGeom>
        </p:spPr>
        <p:txBody>
          <a:bodyPr vert="horz" lIns="91433" tIns="45716" rIns="91433" bIns="45716"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t>農林水産省　生産局</a:t>
            </a:r>
            <a:endParaRPr lang="en-US" altLang="ja-JP" sz="2400" dirty="0"/>
          </a:p>
          <a:p>
            <a:r>
              <a:rPr lang="ja-JP" altLang="en-US" sz="2400" dirty="0"/>
              <a:t>園芸作物課　花</a:t>
            </a:r>
            <a:r>
              <a:rPr lang="ja-JP" altLang="en-US" sz="2400" dirty="0" err="1"/>
              <a:t>き</a:t>
            </a:r>
            <a:r>
              <a:rPr lang="ja-JP" altLang="en-US" sz="2400" dirty="0"/>
              <a:t>産業・施設園芸振興室</a:t>
            </a:r>
          </a:p>
        </p:txBody>
      </p:sp>
      <p:sp>
        <p:nvSpPr>
          <p:cNvPr id="5" name="正方形/長方形 4"/>
          <p:cNvSpPr/>
          <p:nvPr/>
        </p:nvSpPr>
        <p:spPr>
          <a:xfrm>
            <a:off x="7545288" y="908720"/>
            <a:ext cx="2166152" cy="432048"/>
          </a:xfrm>
          <a:prstGeom prst="rect">
            <a:avLst/>
          </a:prstGeom>
          <a:solidFill>
            <a:schemeClr val="bg1"/>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t"/>
          <a:lstStyle/>
          <a:p>
            <a:pPr marL="271439" indent="-271439"/>
            <a:r>
              <a:rPr lang="ja-JP" altLang="en-US" sz="1000" dirty="0">
                <a:solidFill>
                  <a:schemeClr val="tx1"/>
                </a:solidFill>
              </a:rPr>
              <a:t>（注）財政当局との折衝により、内容の変更があり得ます。</a:t>
            </a:r>
          </a:p>
        </p:txBody>
      </p:sp>
      <p:sp>
        <p:nvSpPr>
          <p:cNvPr id="6" name="テキスト ボックス 5"/>
          <p:cNvSpPr txBox="1"/>
          <p:nvPr/>
        </p:nvSpPr>
        <p:spPr>
          <a:xfrm>
            <a:off x="272481" y="260650"/>
            <a:ext cx="1944216" cy="646323"/>
          </a:xfrm>
          <a:prstGeom prst="rect">
            <a:avLst/>
          </a:prstGeom>
          <a:noFill/>
          <a:ln>
            <a:solidFill>
              <a:schemeClr val="tx1"/>
            </a:solidFill>
          </a:ln>
        </p:spPr>
        <p:txBody>
          <a:bodyPr wrap="square" lIns="91433" tIns="45716" rIns="91433" bIns="45716" rtlCol="0">
            <a:spAutoFit/>
          </a:bodyPr>
          <a:lstStyle/>
          <a:p>
            <a:pPr algn="ctr"/>
            <a:r>
              <a:rPr kumimoji="1" lang="en-US" altLang="ja-JP" dirty="0" smtClean="0"/>
              <a:t>H31.1.</a:t>
            </a:r>
            <a:r>
              <a:rPr lang="en-US" altLang="ja-JP" dirty="0"/>
              <a:t>8</a:t>
            </a:r>
            <a:r>
              <a:rPr kumimoji="1" lang="ja-JP" altLang="en-US" dirty="0" smtClean="0"/>
              <a:t>版</a:t>
            </a:r>
            <a:endParaRPr lang="en-US" altLang="ja-JP" dirty="0" smtClean="0"/>
          </a:p>
          <a:p>
            <a:pPr algn="ctr"/>
            <a:r>
              <a:rPr lang="ja-JP" altLang="en-US" dirty="0" smtClean="0"/>
              <a:t>未定稿</a:t>
            </a:r>
            <a:endParaRPr kumimoji="1" lang="ja-JP" altLang="en-US" dirty="0"/>
          </a:p>
        </p:txBody>
      </p:sp>
      <p:sp>
        <p:nvSpPr>
          <p:cNvPr id="8" name="テキスト ボックス 7"/>
          <p:cNvSpPr txBox="1"/>
          <p:nvPr/>
        </p:nvSpPr>
        <p:spPr>
          <a:xfrm>
            <a:off x="8404548" y="107340"/>
            <a:ext cx="1440160" cy="369332"/>
          </a:xfrm>
          <a:prstGeom prst="rect">
            <a:avLst/>
          </a:prstGeom>
          <a:noFill/>
        </p:spPr>
        <p:txBody>
          <a:bodyPr wrap="square" rtlCol="0">
            <a:spAutoFit/>
          </a:bodyPr>
          <a:lstStyle/>
          <a:p>
            <a:pPr algn="r"/>
            <a:r>
              <a:rPr kumimoji="1" lang="ja-JP" altLang="en-US" dirty="0" smtClean="0"/>
              <a:t>（資料３）</a:t>
            </a:r>
            <a:endParaRPr kumimoji="1" lang="ja-JP" altLang="en-US" dirty="0"/>
          </a:p>
        </p:txBody>
      </p:sp>
    </p:spTree>
    <p:extLst>
      <p:ext uri="{BB962C8B-B14F-4D97-AF65-F5344CB8AC3E}">
        <p14:creationId xmlns:p14="http://schemas.microsoft.com/office/powerpoint/2010/main" val="527306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509" y="0"/>
            <a:ext cx="9849544" cy="383810"/>
          </a:xfrm>
          <a:prstGeom prst="rect">
            <a:avLst/>
          </a:prstGeom>
          <a:solidFill>
            <a:srgbClr val="0000CC"/>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5608" tIns="37645" rIns="95608" bIns="37645" anchor="ctr">
            <a:spAutoFit/>
          </a:bodyPr>
          <a:lstStyle/>
          <a:p>
            <a:pPr algn="ctr" defTabSz="956249"/>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農業用ハウス強靱化緊急対策事業</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背景</a:t>
            </a:r>
            <a:r>
              <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129528" y="571268"/>
            <a:ext cx="9576000" cy="954107"/>
          </a:xfrm>
          <a:prstGeom prst="rect">
            <a:avLst/>
          </a:prstGeom>
        </p:spPr>
        <p:txBody>
          <a:bodyPr wrap="square" lIns="91433" tIns="45716" rIns="91433" bIns="45716">
            <a:spAutoFit/>
          </a:bodyPr>
          <a:lstStyle/>
          <a:p>
            <a:r>
              <a:rPr lang="ja-JP" altLang="en-US" sz="1400" dirty="0">
                <a:solidFill>
                  <a:prstClr val="black"/>
                </a:solidFill>
                <a:latin typeface="ＭＳ Ｐゴシック"/>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「第２回重要インフラの緊急点検に関する関係閣僚会議」において、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年の災害に鑑み、重要インフラの機能確保について、農業用ハウスを含め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項目の緊急点検を実施し、点検結果を公表。</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この点検結果を踏まえ、年内に取りまとめられる</a:t>
            </a:r>
            <a:r>
              <a:rPr lang="ja-JP" altLang="ja-JP" sz="1400" u="sng" dirty="0">
                <a:latin typeface="Meiryo UI" panose="020B0604030504040204" pitchFamily="50" charset="-128"/>
                <a:ea typeface="Meiryo UI" panose="020B0604030504040204" pitchFamily="50" charset="-128"/>
                <a:cs typeface="Meiryo UI" panose="020B0604030504040204" pitchFamily="50" charset="-128"/>
              </a:rPr>
              <a:t>緊急対策を３年間で集中的に</a:t>
            </a:r>
            <a:r>
              <a:rPr lang="ja-JP" altLang="ja-JP" sz="1400" u="sng"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することとした。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点検の結果、老朽化等により対策が必要な農業用ハウスについて、</a:t>
            </a:r>
            <a:r>
              <a:rPr lang="ja-JP" altLang="ja-JP" sz="1400" u="sng" dirty="0">
                <a:latin typeface="Meiryo UI" panose="020B0604030504040204" pitchFamily="50" charset="-128"/>
                <a:ea typeface="Meiryo UI" panose="020B0604030504040204" pitchFamily="50" charset="-128"/>
                <a:cs typeface="Meiryo UI" panose="020B0604030504040204" pitchFamily="50" charset="-128"/>
              </a:rPr>
              <a:t>都道府県が被害防止計画を策定した上で、補強等の対策を実施</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角丸四角形 109"/>
          <p:cNvSpPr/>
          <p:nvPr/>
        </p:nvSpPr>
        <p:spPr>
          <a:xfrm>
            <a:off x="108678" y="488061"/>
            <a:ext cx="9636594" cy="1116030"/>
          </a:xfrm>
          <a:prstGeom prst="roundRect">
            <a:avLst>
              <a:gd name="adj" fmla="val 445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70368" tIns="35182" rIns="70368" bIns="35182" rtlCol="0" anchor="t"/>
          <a:lstStyle/>
          <a:p>
            <a:endParaRPr lang="ja-JP" altLang="en-US" sz="1400" dirty="0">
              <a:solidFill>
                <a:schemeClr val="tx1"/>
              </a:solidFill>
              <a:latin typeface="+mn-ea"/>
            </a:endParaRPr>
          </a:p>
        </p:txBody>
      </p:sp>
      <p:sp>
        <p:nvSpPr>
          <p:cNvPr id="74" name="テキスト ボックス 2"/>
          <p:cNvSpPr txBox="1"/>
          <p:nvPr/>
        </p:nvSpPr>
        <p:spPr>
          <a:xfrm>
            <a:off x="6465168" y="1801633"/>
            <a:ext cx="3333102" cy="36135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33" tIns="45716" rIns="91433" bIns="45716" numCol="1" spcCol="0" rtlCol="0" fromWordArt="0" anchor="t" anchorCtr="0" forceAA="0" compatLnSpc="1">
            <a:prstTxWarp prst="textNoShape">
              <a:avLst/>
            </a:prstTxWarp>
            <a:noAutofit/>
          </a:bodyPr>
          <a:lstStyle/>
          <a:p>
            <a:pPr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重要インフラの緊急点検に関する関係閣僚会議（第２回）</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a:t>
            </a:r>
            <a:r>
              <a:rPr lang="en-US" sz="10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年</a:t>
            </a:r>
            <a:r>
              <a:rPr lang="en-US" sz="1000" kern="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月</a:t>
            </a:r>
            <a:r>
              <a:rPr lang="en-US" sz="1000" kern="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日開催）資料より</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抜粋</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16699" y="1658616"/>
            <a:ext cx="4173193" cy="615860"/>
          </a:xfrm>
          <a:prstGeom prst="rect">
            <a:avLst/>
          </a:prstGeom>
        </p:spPr>
        <p:txBody>
          <a:bodyPr lIns="83981" tIns="41991" rIns="83981" bIns="41991"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0"/>
              </a:spcBef>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○農業用ハウス</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の災害被害防止に関する緊急点検</a:t>
            </a:r>
          </a:p>
        </p:txBody>
      </p:sp>
      <p:grpSp>
        <p:nvGrpSpPr>
          <p:cNvPr id="3" name="グループ化 2"/>
          <p:cNvGrpSpPr/>
          <p:nvPr/>
        </p:nvGrpSpPr>
        <p:grpSpPr>
          <a:xfrm>
            <a:off x="77897" y="2312680"/>
            <a:ext cx="9813270" cy="953598"/>
            <a:chOff x="109344" y="2454574"/>
            <a:chExt cx="9813270" cy="953598"/>
          </a:xfrm>
        </p:grpSpPr>
        <p:sp>
          <p:nvSpPr>
            <p:cNvPr id="8" name="正方形/長方形 7"/>
            <p:cNvSpPr/>
            <p:nvPr/>
          </p:nvSpPr>
          <p:spPr>
            <a:xfrm>
              <a:off x="109344" y="2454574"/>
              <a:ext cx="9721111" cy="95359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985" tIns="31494" rIns="62985" bIns="31494" numCol="1" spcCol="0" rtlCol="0" fromWordArt="0" anchor="ctr" anchorCtr="0" forceAA="0" compatLnSpc="1">
              <a:prstTxWarp prst="textNoShape">
                <a:avLst/>
              </a:prstTxWarp>
              <a:noAutofit/>
            </a:bodyPr>
            <a:lstStyle/>
            <a:p>
              <a:pPr algn="ctr" defTabSz="957803"/>
              <a:endParaRPr lang="ja-JP" altLang="en-US" sz="14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29528" y="2454574"/>
              <a:ext cx="9793086" cy="946577"/>
            </a:xfrm>
            <a:prstGeom prst="rect">
              <a:avLst/>
            </a:prstGeom>
            <a:noFill/>
          </p:spPr>
          <p:txBody>
            <a:bodyPr wrap="square" lIns="83981" tIns="41991" rIns="83981" bIns="41991" rtlCol="0">
              <a:spAutoFit/>
            </a:bodyPr>
            <a:lstStyle/>
            <a:p>
              <a:pPr marL="803275" indent="-803275" defTabSz="957803"/>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概　　　要：本年の豪雨、台風、大雪被害等の多発と被害拡大を踏まえ、十分な耐候性のない可能性のある農業用ハウスの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緊急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点検を行い、老朽化等により対策が必要な農業用ハウスの存在が判明したため、被害防止計画を策定した上で農業用ハウスの補強等の対策を実施する必要がある。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74541" indent="-1074541" defTabSz="957803"/>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府省庁名：農林水産省</a:t>
              </a:r>
            </a:p>
          </p:txBody>
        </p:sp>
      </p:grpSp>
      <p:sp>
        <p:nvSpPr>
          <p:cNvPr id="11" name="テキスト ボックス 10"/>
          <p:cNvSpPr txBox="1"/>
          <p:nvPr/>
        </p:nvSpPr>
        <p:spPr>
          <a:xfrm>
            <a:off x="679958" y="3379464"/>
            <a:ext cx="8040045" cy="300250"/>
          </a:xfrm>
          <a:prstGeom prst="rect">
            <a:avLst/>
          </a:prstGeom>
          <a:noFill/>
          <a:ln w="28575" cmpd="dbl">
            <a:solidFill>
              <a:schemeClr val="accent2">
                <a:lumMod val="75000"/>
              </a:schemeClr>
            </a:solidFill>
            <a:prstDash val="solid"/>
          </a:ln>
        </p:spPr>
        <p:txBody>
          <a:bodyPr wrap="square" lIns="83981" tIns="41991" rIns="83981" bIns="41991" rtlCol="0">
            <a:spAutoFit/>
          </a:bodyPr>
          <a:lstStyle/>
          <a:p>
            <a:pPr algn="ctr" defTabSz="957803"/>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全国の農業用ハウスのうち、十分な耐候性のない可能性のある約</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28,500 ha</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557091" y="3712386"/>
            <a:ext cx="1041646" cy="300250"/>
          </a:xfrm>
          <a:prstGeom prst="rect">
            <a:avLst/>
          </a:prstGeom>
          <a:noFill/>
          <a:ln w="25400" cmpd="dbl">
            <a:noFill/>
            <a:prstDash val="solid"/>
          </a:ln>
        </p:spPr>
        <p:txBody>
          <a:bodyPr wrap="none" lIns="83981" tIns="41991" rIns="83981" bIns="41991" rtlCol="0">
            <a:spAutoFit/>
          </a:bodyPr>
          <a:lstStyle/>
          <a:p>
            <a:pPr defTabSz="957803"/>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点検を実施</a:t>
            </a:r>
          </a:p>
        </p:txBody>
      </p:sp>
      <p:sp>
        <p:nvSpPr>
          <p:cNvPr id="13" name="下矢印 12"/>
          <p:cNvSpPr/>
          <p:nvPr/>
        </p:nvSpPr>
        <p:spPr>
          <a:xfrm>
            <a:off x="4443072" y="3704155"/>
            <a:ext cx="1019857" cy="292715"/>
          </a:xfrm>
          <a:prstGeom prst="downArrow">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3981" tIns="41991" rIns="83981" bIns="41991" rtlCol="0" anchor="ctr"/>
          <a:lstStyle/>
          <a:p>
            <a:pPr algn="ctr" defTabSz="957803"/>
            <a:endParaRPr lang="ja-JP" altLang="en-US" sz="1400">
              <a:solidFill>
                <a:prstClr val="white"/>
              </a:solidFill>
            </a:endParaRPr>
          </a:p>
        </p:txBody>
      </p:sp>
      <p:grpSp>
        <p:nvGrpSpPr>
          <p:cNvPr id="2" name="グループ化 1"/>
          <p:cNvGrpSpPr/>
          <p:nvPr/>
        </p:nvGrpSpPr>
        <p:grpSpPr>
          <a:xfrm>
            <a:off x="679958" y="4054484"/>
            <a:ext cx="8133007" cy="2662151"/>
            <a:chOff x="585362" y="4149080"/>
            <a:chExt cx="8133007" cy="2662151"/>
          </a:xfrm>
        </p:grpSpPr>
        <p:sp>
          <p:nvSpPr>
            <p:cNvPr id="14" name="正方形/長方形 13"/>
            <p:cNvSpPr/>
            <p:nvPr/>
          </p:nvSpPr>
          <p:spPr>
            <a:xfrm>
              <a:off x="585362" y="4149080"/>
              <a:ext cx="8040045" cy="2662151"/>
            </a:xfrm>
            <a:prstGeom prst="rect">
              <a:avLst/>
            </a:prstGeom>
            <a:noFill/>
            <a:ln w="28575"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3981" tIns="41991" rIns="83981" bIns="41991" rtlCol="0" anchor="ctr"/>
            <a:lstStyle/>
            <a:p>
              <a:pPr algn="ctr" defTabSz="957803"/>
              <a:endParaRPr lang="ja-JP" altLang="en-US" sz="14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667355" y="4230796"/>
              <a:ext cx="6382098" cy="1423630"/>
            </a:xfrm>
            <a:prstGeom prst="rect">
              <a:avLst/>
            </a:prstGeom>
            <a:noFill/>
          </p:spPr>
          <p:txBody>
            <a:bodyPr wrap="square" lIns="83981" tIns="41991" rIns="83981" bIns="41991" rtlCol="0">
              <a:spAutoFit/>
            </a:bodyPr>
            <a:lstStyle/>
            <a:p>
              <a:pPr algn="ctr" defTabSz="957803"/>
              <a:r>
                <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耐候性が十分でなく、補強等が必要な</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農業用ハウス</a:t>
              </a:r>
              <a:endParaRPr lang="en-US" altLang="ja-JP"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57803"/>
              <a:endParaRPr lang="en-US" altLang="ja-JP"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57803"/>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57803">
                <a:lnSpc>
                  <a:spcPts val="1837"/>
                </a:lnSpc>
                <a:spcBef>
                  <a:spcPts val="919"/>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対応方策</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83106" algn="ctr" defTabSz="957803">
                <a:lnSpc>
                  <a:spcPts val="1837"/>
                </a:lnSpc>
                <a:spcBef>
                  <a:spcPts val="919"/>
                </a:spcBef>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被害防止計画を策定した上で農業用ハウスの補強等を実施</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descr="DSC_000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00" t="6868" b="10386"/>
            <a:stretch/>
          </p:blipFill>
          <p:spPr bwMode="auto">
            <a:xfrm>
              <a:off x="935623" y="5597075"/>
              <a:ext cx="1451285" cy="902854"/>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p:cNvPicPr>
              <a:picLocks noChangeAspect="1"/>
            </p:cNvPicPr>
            <p:nvPr/>
          </p:nvPicPr>
          <p:blipFill rotWithShape="1">
            <a:blip r:embed="rId4"/>
            <a:srcRect l="13498" t="17388" r="2538" b="23140"/>
            <a:stretch/>
          </p:blipFill>
          <p:spPr>
            <a:xfrm>
              <a:off x="6684595" y="5597075"/>
              <a:ext cx="1744661" cy="902854"/>
            </a:xfrm>
            <a:prstGeom prst="rect">
              <a:avLst/>
            </a:prstGeom>
          </p:spPr>
        </p:pic>
        <p:sp>
          <p:nvSpPr>
            <p:cNvPr id="18" name="テキスト ボックス 17"/>
            <p:cNvSpPr txBox="1"/>
            <p:nvPr/>
          </p:nvSpPr>
          <p:spPr>
            <a:xfrm>
              <a:off x="585364" y="6499927"/>
              <a:ext cx="2232227" cy="300250"/>
            </a:xfrm>
            <a:prstGeom prst="rect">
              <a:avLst/>
            </a:prstGeom>
            <a:noFill/>
          </p:spPr>
          <p:txBody>
            <a:bodyPr wrap="square" lIns="83981" tIns="41991" rIns="83981" bIns="41991" rtlCol="0">
              <a:spAutoFit/>
            </a:bodyPr>
            <a:lstStyle/>
            <a:p>
              <a:pPr defTabSz="957803"/>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台風により倒壊したハウス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486142" y="6499927"/>
              <a:ext cx="2232227" cy="300250"/>
            </a:xfrm>
            <a:prstGeom prst="rect">
              <a:avLst/>
            </a:prstGeom>
            <a:noFill/>
          </p:spPr>
          <p:txBody>
            <a:bodyPr wrap="square" lIns="83981" tIns="41991" rIns="83981" bIns="41991" rtlCol="0">
              <a:spAutoFit/>
            </a:bodyPr>
            <a:lstStyle/>
            <a:p>
              <a:pPr defTabSz="957803"/>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大雪により倒壊したハウス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p:cNvPicPr>
              <a:picLocks noChangeAspect="1"/>
            </p:cNvPicPr>
            <p:nvPr/>
          </p:nvPicPr>
          <p:blipFill rotWithShape="1">
            <a:blip r:embed="rId5" cstate="print">
              <a:extLst>
                <a:ext uri="{28A0092B-C50C-407E-A947-70E740481C1C}">
                  <a14:useLocalDpi xmlns:a14="http://schemas.microsoft.com/office/drawing/2010/main" val="0"/>
                </a:ext>
              </a:extLst>
            </a:blip>
            <a:srcRect r="5748" b="22963"/>
            <a:stretch/>
          </p:blipFill>
          <p:spPr>
            <a:xfrm>
              <a:off x="3744099" y="5597075"/>
              <a:ext cx="1538217" cy="902854"/>
            </a:xfrm>
            <a:prstGeom prst="rect">
              <a:avLst/>
            </a:prstGeom>
          </p:spPr>
        </p:pic>
        <p:sp>
          <p:nvSpPr>
            <p:cNvPr id="21" name="テキスト ボックス 20"/>
            <p:cNvSpPr txBox="1"/>
            <p:nvPr/>
          </p:nvSpPr>
          <p:spPr>
            <a:xfrm>
              <a:off x="3634289" y="6499927"/>
              <a:ext cx="2232227" cy="300250"/>
            </a:xfrm>
            <a:prstGeom prst="rect">
              <a:avLst/>
            </a:prstGeom>
            <a:noFill/>
          </p:spPr>
          <p:txBody>
            <a:bodyPr wrap="square" lIns="83981" tIns="41991" rIns="83981" bIns="41991" rtlCol="0">
              <a:spAutoFit/>
            </a:bodyPr>
            <a:lstStyle/>
            <a:p>
              <a:pPr defTabSz="957803"/>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台風により倒壊したハウス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下矢印 21"/>
            <p:cNvSpPr/>
            <p:nvPr/>
          </p:nvSpPr>
          <p:spPr>
            <a:xfrm>
              <a:off x="4234457" y="4605838"/>
              <a:ext cx="1247894" cy="39084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3981" tIns="41991" rIns="83981" bIns="41991" rtlCol="0" anchor="ctr"/>
            <a:lstStyle>
              <a:defPPr>
                <a:defRPr lang="ja-JP"/>
              </a:defPPr>
              <a:lvl1pPr marL="0" algn="l" defTabSz="1042881" rtl="0" eaLnBrk="1" latinLnBrk="0" hangingPunct="1">
                <a:defRPr kumimoji="1" sz="2053" kern="1200">
                  <a:solidFill>
                    <a:schemeClr val="lt1"/>
                  </a:solidFill>
                  <a:latin typeface="+mn-lt"/>
                  <a:ea typeface="+mn-ea"/>
                  <a:cs typeface="+mn-cs"/>
                </a:defRPr>
              </a:lvl1pPr>
              <a:lvl2pPr marL="521440" algn="l" defTabSz="1042881" rtl="0" eaLnBrk="1" latinLnBrk="0" hangingPunct="1">
                <a:defRPr kumimoji="1" sz="2053" kern="1200">
                  <a:solidFill>
                    <a:schemeClr val="lt1"/>
                  </a:solidFill>
                  <a:latin typeface="+mn-lt"/>
                  <a:ea typeface="+mn-ea"/>
                  <a:cs typeface="+mn-cs"/>
                </a:defRPr>
              </a:lvl2pPr>
              <a:lvl3pPr marL="1042881" algn="l" defTabSz="1042881" rtl="0" eaLnBrk="1" latinLnBrk="0" hangingPunct="1">
                <a:defRPr kumimoji="1" sz="2053" kern="1200">
                  <a:solidFill>
                    <a:schemeClr val="lt1"/>
                  </a:solidFill>
                  <a:latin typeface="+mn-lt"/>
                  <a:ea typeface="+mn-ea"/>
                  <a:cs typeface="+mn-cs"/>
                </a:defRPr>
              </a:lvl3pPr>
              <a:lvl4pPr marL="1564321" algn="l" defTabSz="1042881" rtl="0" eaLnBrk="1" latinLnBrk="0" hangingPunct="1">
                <a:defRPr kumimoji="1" sz="2053" kern="1200">
                  <a:solidFill>
                    <a:schemeClr val="lt1"/>
                  </a:solidFill>
                  <a:latin typeface="+mn-lt"/>
                  <a:ea typeface="+mn-ea"/>
                  <a:cs typeface="+mn-cs"/>
                </a:defRPr>
              </a:lvl4pPr>
              <a:lvl5pPr marL="2085762" algn="l" defTabSz="1042881" rtl="0" eaLnBrk="1" latinLnBrk="0" hangingPunct="1">
                <a:defRPr kumimoji="1" sz="2053" kern="1200">
                  <a:solidFill>
                    <a:schemeClr val="lt1"/>
                  </a:solidFill>
                  <a:latin typeface="+mn-lt"/>
                  <a:ea typeface="+mn-ea"/>
                  <a:cs typeface="+mn-cs"/>
                </a:defRPr>
              </a:lvl5pPr>
              <a:lvl6pPr marL="2607202" algn="l" defTabSz="1042881" rtl="0" eaLnBrk="1" latinLnBrk="0" hangingPunct="1">
                <a:defRPr kumimoji="1" sz="2053" kern="1200">
                  <a:solidFill>
                    <a:schemeClr val="lt1"/>
                  </a:solidFill>
                  <a:latin typeface="+mn-lt"/>
                  <a:ea typeface="+mn-ea"/>
                  <a:cs typeface="+mn-cs"/>
                </a:defRPr>
              </a:lvl6pPr>
              <a:lvl7pPr marL="3128643" algn="l" defTabSz="1042881" rtl="0" eaLnBrk="1" latinLnBrk="0" hangingPunct="1">
                <a:defRPr kumimoji="1" sz="2053" kern="1200">
                  <a:solidFill>
                    <a:schemeClr val="lt1"/>
                  </a:solidFill>
                  <a:latin typeface="+mn-lt"/>
                  <a:ea typeface="+mn-ea"/>
                  <a:cs typeface="+mn-cs"/>
                </a:defRPr>
              </a:lvl7pPr>
              <a:lvl8pPr marL="3650083" algn="l" defTabSz="1042881" rtl="0" eaLnBrk="1" latinLnBrk="0" hangingPunct="1">
                <a:defRPr kumimoji="1" sz="2053" kern="1200">
                  <a:solidFill>
                    <a:schemeClr val="lt1"/>
                  </a:solidFill>
                  <a:latin typeface="+mn-lt"/>
                  <a:ea typeface="+mn-ea"/>
                  <a:cs typeface="+mn-cs"/>
                </a:defRPr>
              </a:lvl8pPr>
              <a:lvl9pPr marL="4171524" algn="l" defTabSz="1042881" rtl="0" eaLnBrk="1" latinLnBrk="0" hangingPunct="1">
                <a:defRPr kumimoji="1" sz="2053" kern="1200">
                  <a:solidFill>
                    <a:schemeClr val="lt1"/>
                  </a:solidFill>
                  <a:latin typeface="+mn-lt"/>
                  <a:ea typeface="+mn-ea"/>
                  <a:cs typeface="+mn-cs"/>
                </a:defRPr>
              </a:lvl9pPr>
            </a:lstStyle>
            <a:p>
              <a:pPr algn="ctr"/>
              <a:endParaRPr lang="ja-JP" altLang="en-US" sz="14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Picture 2" descr="DSC_000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00" t="6868" b="10386"/>
            <a:stretch/>
          </p:blipFill>
          <p:spPr bwMode="auto">
            <a:xfrm>
              <a:off x="4033658" y="5597075"/>
              <a:ext cx="1451285" cy="902854"/>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p:cNvPicPr>
              <a:picLocks noChangeAspect="1"/>
            </p:cNvPicPr>
            <p:nvPr/>
          </p:nvPicPr>
          <p:blipFill rotWithShape="1">
            <a:blip r:embed="rId4"/>
            <a:srcRect l="13498" t="17388" r="2538" b="23140"/>
            <a:stretch/>
          </p:blipFill>
          <p:spPr>
            <a:xfrm>
              <a:off x="3886970" y="5597075"/>
              <a:ext cx="1744661" cy="902854"/>
            </a:xfrm>
            <a:prstGeom prst="rect">
              <a:avLst/>
            </a:prstGeom>
          </p:spPr>
        </p:pic>
        <p:pic>
          <p:nvPicPr>
            <p:cNvPr id="26" name="図 25"/>
            <p:cNvPicPr>
              <a:picLocks noChangeAspect="1"/>
            </p:cNvPicPr>
            <p:nvPr/>
          </p:nvPicPr>
          <p:blipFill rotWithShape="1">
            <a:blip r:embed="rId5" cstate="print">
              <a:extLst>
                <a:ext uri="{28A0092B-C50C-407E-A947-70E740481C1C}">
                  <a14:useLocalDpi xmlns:a14="http://schemas.microsoft.com/office/drawing/2010/main" val="0"/>
                </a:ext>
              </a:extLst>
            </a:blip>
            <a:srcRect r="5748" b="22963"/>
            <a:stretch/>
          </p:blipFill>
          <p:spPr>
            <a:xfrm>
              <a:off x="3990192" y="5597075"/>
              <a:ext cx="1538217" cy="902854"/>
            </a:xfrm>
            <a:prstGeom prst="rect">
              <a:avLst/>
            </a:prstGeom>
          </p:spPr>
        </p:pic>
      </p:grpSp>
      <p:sp>
        <p:nvSpPr>
          <p:cNvPr id="6" name="正方形/長方形 5"/>
          <p:cNvSpPr/>
          <p:nvPr/>
        </p:nvSpPr>
        <p:spPr>
          <a:xfrm>
            <a:off x="9532368" y="6476771"/>
            <a:ext cx="360000" cy="360000"/>
          </a:xfrm>
          <a:prstGeom prst="rect">
            <a:avLst/>
          </a:prstGeom>
          <a:solidFill>
            <a:srgbClr val="050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prstClr val="white"/>
                </a:solidFill>
              </a:rPr>
              <a:t>1</a:t>
            </a:r>
            <a:endParaRPr kumimoji="1" lang="ja-JP" altLang="en-US" dirty="0">
              <a:solidFill>
                <a:prstClr val="white"/>
              </a:solidFill>
            </a:endParaRPr>
          </a:p>
        </p:txBody>
      </p:sp>
    </p:spTree>
    <p:extLst>
      <p:ext uri="{BB962C8B-B14F-4D97-AF65-F5344CB8AC3E}">
        <p14:creationId xmlns:p14="http://schemas.microsoft.com/office/powerpoint/2010/main" val="1164838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1540" y="0"/>
            <a:ext cx="9849544" cy="383810"/>
          </a:xfrm>
          <a:prstGeom prst="rect">
            <a:avLst/>
          </a:prstGeom>
          <a:solidFill>
            <a:srgbClr val="0000CC"/>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5608" tIns="37645" rIns="95608" bIns="37645" anchor="ctr">
            <a:spAutoFit/>
          </a:bodyPr>
          <a:lstStyle/>
          <a:p>
            <a:pPr defTabSz="956249"/>
            <a:r>
              <a:rPr lang="ja-JP" altLang="en-US" sz="2000" b="1" dirty="0">
                <a:solidFill>
                  <a:schemeClr val="bg1"/>
                </a:solidFill>
              </a:rPr>
              <a:t>農業用ハウス強靱化緊急対策事業</a:t>
            </a:r>
            <a:r>
              <a:rPr lang="en-US" altLang="ja-JP" sz="2000" b="1" dirty="0">
                <a:solidFill>
                  <a:schemeClr val="bg1"/>
                </a:solidFill>
              </a:rPr>
              <a:t>【</a:t>
            </a:r>
            <a:r>
              <a:rPr lang="ja-JP" altLang="en-US" sz="2000" b="1" dirty="0">
                <a:solidFill>
                  <a:schemeClr val="bg1"/>
                </a:solidFill>
              </a:rPr>
              <a:t>内容</a:t>
            </a:r>
            <a:r>
              <a:rPr lang="en-US" altLang="ja-JP" sz="2000" b="1" dirty="0">
                <a:solidFill>
                  <a:schemeClr val="bg1"/>
                </a:solidFill>
              </a:rPr>
              <a:t>】</a:t>
            </a:r>
            <a:endParaRPr lang="ja-JP" altLang="en-US" sz="2000" b="1" dirty="0">
              <a:solidFill>
                <a:schemeClr val="bg1"/>
              </a:solidFill>
            </a:endParaRPr>
          </a:p>
        </p:txBody>
      </p:sp>
      <p:sp>
        <p:nvSpPr>
          <p:cNvPr id="11" name="正方形/長方形 10"/>
          <p:cNvSpPr/>
          <p:nvPr/>
        </p:nvSpPr>
        <p:spPr>
          <a:xfrm>
            <a:off x="4904330" y="-65228"/>
            <a:ext cx="4953000" cy="523212"/>
          </a:xfrm>
          <a:prstGeom prst="rect">
            <a:avLst/>
          </a:prstGeom>
        </p:spPr>
        <p:txBody>
          <a:bodyPr lIns="91433" tIns="45716" rIns="91433" bIns="45716">
            <a:spAutoFit/>
          </a:bodyPr>
          <a:lstStyle/>
          <a:p>
            <a:pPr algn="r" defTabSz="856535"/>
            <a:r>
              <a:rPr lang="en-US" altLang="zh-TW" sz="1400" b="1" dirty="0">
                <a:solidFill>
                  <a:schemeClr val="bg1"/>
                </a:solidFill>
                <a:cs typeface="Meiryo UI" panose="020B0604030504040204" pitchFamily="50" charset="-128"/>
              </a:rPr>
              <a:t>【</a:t>
            </a:r>
            <a:r>
              <a:rPr lang="zh-TW" altLang="en-US" sz="1400" b="1" dirty="0">
                <a:solidFill>
                  <a:schemeClr val="bg1"/>
                </a:solidFill>
                <a:cs typeface="Meiryo UI" panose="020B0604030504040204" pitchFamily="50" charset="-128"/>
              </a:rPr>
              <a:t>平成</a:t>
            </a:r>
            <a:r>
              <a:rPr lang="en-US" altLang="zh-TW" sz="1400" b="1" dirty="0">
                <a:solidFill>
                  <a:schemeClr val="bg1"/>
                </a:solidFill>
                <a:cs typeface="Meiryo UI" panose="020B0604030504040204" pitchFamily="50" charset="-128"/>
              </a:rPr>
              <a:t>31</a:t>
            </a:r>
            <a:r>
              <a:rPr lang="zh-TW" altLang="en-US" sz="1400" b="1" dirty="0">
                <a:solidFill>
                  <a:schemeClr val="bg1"/>
                </a:solidFill>
                <a:cs typeface="Meiryo UI" panose="020B0604030504040204" pitchFamily="50" charset="-128"/>
              </a:rPr>
              <a:t>年度</a:t>
            </a:r>
            <a:r>
              <a:rPr lang="zh-TW" altLang="en-US" sz="1400" b="1" dirty="0" smtClean="0">
                <a:solidFill>
                  <a:schemeClr val="bg1"/>
                </a:solidFill>
                <a:cs typeface="Meiryo UI" panose="020B0604030504040204" pitchFamily="50" charset="-128"/>
              </a:rPr>
              <a:t>予算</a:t>
            </a:r>
            <a:r>
              <a:rPr lang="ja-JP" altLang="en-US" sz="1400" b="1" dirty="0" smtClean="0">
                <a:solidFill>
                  <a:schemeClr val="bg1"/>
                </a:solidFill>
                <a:cs typeface="Meiryo UI" panose="020B0604030504040204" pitchFamily="50" charset="-128"/>
              </a:rPr>
              <a:t>概算決定</a:t>
            </a:r>
            <a:r>
              <a:rPr lang="zh-TW" altLang="en-US" sz="1400" b="1" dirty="0" smtClean="0">
                <a:solidFill>
                  <a:schemeClr val="bg1"/>
                </a:solidFill>
                <a:cs typeface="Meiryo UI" panose="020B0604030504040204" pitchFamily="50" charset="-128"/>
              </a:rPr>
              <a:t>額</a:t>
            </a:r>
            <a:r>
              <a:rPr lang="zh-TW" altLang="en-US" sz="1400" b="1" dirty="0">
                <a:solidFill>
                  <a:schemeClr val="bg1"/>
                </a:solidFill>
                <a:cs typeface="Meiryo UI" panose="020B0604030504040204" pitchFamily="50" charset="-128"/>
              </a:rPr>
              <a:t>　</a:t>
            </a:r>
            <a:r>
              <a:rPr lang="en-US" altLang="zh-TW" sz="1400" b="1" dirty="0" smtClean="0">
                <a:solidFill>
                  <a:schemeClr val="bg1"/>
                </a:solidFill>
                <a:cs typeface="Meiryo UI" panose="020B0604030504040204" pitchFamily="50" charset="-128"/>
              </a:rPr>
              <a:t>522</a:t>
            </a:r>
            <a:r>
              <a:rPr lang="zh-TW" altLang="en-US" sz="1400" b="1" dirty="0" smtClean="0">
                <a:solidFill>
                  <a:schemeClr val="bg1"/>
                </a:solidFill>
                <a:cs typeface="Meiryo UI" panose="020B0604030504040204" pitchFamily="50" charset="-128"/>
              </a:rPr>
              <a:t>百万円</a:t>
            </a:r>
            <a:r>
              <a:rPr lang="en-US" altLang="zh-TW" sz="1400" b="1" dirty="0">
                <a:solidFill>
                  <a:schemeClr val="bg1"/>
                </a:solidFill>
                <a:cs typeface="Meiryo UI" panose="020B0604030504040204" pitchFamily="50" charset="-128"/>
              </a:rPr>
              <a:t>】</a:t>
            </a:r>
          </a:p>
          <a:p>
            <a:pPr algn="r" defTabSz="856535"/>
            <a:r>
              <a:rPr lang="en-US" altLang="ja-JP" sz="1400" b="1" dirty="0" smtClean="0">
                <a:solidFill>
                  <a:schemeClr val="bg1"/>
                </a:solidFill>
                <a:cs typeface="Meiryo UI" panose="020B0604030504040204" pitchFamily="50" charset="-128"/>
              </a:rPr>
              <a:t>【</a:t>
            </a:r>
            <a:r>
              <a:rPr lang="ja-JP" altLang="en-US" sz="1400" b="1" dirty="0" smtClean="0">
                <a:solidFill>
                  <a:schemeClr val="bg1"/>
                </a:solidFill>
                <a:cs typeface="Meiryo UI" panose="020B0604030504040204" pitchFamily="50" charset="-128"/>
              </a:rPr>
              <a:t>平成</a:t>
            </a:r>
            <a:r>
              <a:rPr lang="en-US" altLang="ja-JP" sz="1400" b="1" dirty="0">
                <a:solidFill>
                  <a:schemeClr val="bg1"/>
                </a:solidFill>
                <a:cs typeface="Meiryo UI" panose="020B0604030504040204" pitchFamily="50" charset="-128"/>
              </a:rPr>
              <a:t>30</a:t>
            </a:r>
            <a:r>
              <a:rPr lang="ja-JP" altLang="en-US" sz="1400" b="1" dirty="0" smtClean="0">
                <a:solidFill>
                  <a:schemeClr val="bg1"/>
                </a:solidFill>
                <a:cs typeface="Meiryo UI" panose="020B0604030504040204" pitchFamily="50" charset="-128"/>
              </a:rPr>
              <a:t>年度補正第</a:t>
            </a:r>
            <a:r>
              <a:rPr lang="en-US" altLang="ja-JP" sz="1400" b="1" dirty="0" smtClean="0">
                <a:solidFill>
                  <a:schemeClr val="bg1"/>
                </a:solidFill>
                <a:cs typeface="Meiryo UI" panose="020B0604030504040204" pitchFamily="50" charset="-128"/>
              </a:rPr>
              <a:t>2</a:t>
            </a:r>
            <a:r>
              <a:rPr lang="ja-JP" altLang="en-US" sz="1400" b="1" dirty="0" smtClean="0">
                <a:solidFill>
                  <a:schemeClr val="bg1"/>
                </a:solidFill>
                <a:cs typeface="Meiryo UI" panose="020B0604030504040204" pitchFamily="50" charset="-128"/>
              </a:rPr>
              <a:t>次補正予算額　</a:t>
            </a:r>
            <a:r>
              <a:rPr lang="en-US" altLang="ja-JP" sz="1400" b="1" dirty="0" smtClean="0">
                <a:solidFill>
                  <a:schemeClr val="bg1"/>
                </a:solidFill>
                <a:cs typeface="Meiryo UI" panose="020B0604030504040204" pitchFamily="50" charset="-128"/>
              </a:rPr>
              <a:t>516</a:t>
            </a:r>
            <a:r>
              <a:rPr lang="ja-JP" altLang="en-US" sz="1400" b="1" dirty="0" smtClean="0">
                <a:solidFill>
                  <a:schemeClr val="bg1"/>
                </a:solidFill>
                <a:cs typeface="Meiryo UI" panose="020B0604030504040204" pitchFamily="50" charset="-128"/>
              </a:rPr>
              <a:t>百万円</a:t>
            </a:r>
            <a:r>
              <a:rPr lang="en-US" altLang="ja-JP" sz="1400" b="1" dirty="0" smtClean="0">
                <a:solidFill>
                  <a:schemeClr val="bg1"/>
                </a:solidFill>
                <a:cs typeface="Meiryo UI" panose="020B0604030504040204" pitchFamily="50" charset="-128"/>
              </a:rPr>
              <a:t>】</a:t>
            </a:r>
            <a:endParaRPr lang="ja-JP" altLang="en-US" sz="1400" b="1" dirty="0">
              <a:solidFill>
                <a:schemeClr val="bg1"/>
              </a:solidFill>
              <a:cs typeface="Meiryo UI" panose="020B0604030504040204"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1961642509"/>
              </p:ext>
            </p:extLst>
          </p:nvPr>
        </p:nvGraphicFramePr>
        <p:xfrm>
          <a:off x="12747" y="1927880"/>
          <a:ext cx="9880506" cy="4437719"/>
        </p:xfrm>
        <a:graphic>
          <a:graphicData uri="http://schemas.openxmlformats.org/drawingml/2006/table">
            <a:tbl>
              <a:tblPr firstRow="1" bandRow="1">
                <a:tableStyleId>{93296810-A885-4BE3-A3E7-6D5BEEA58F35}</a:tableStyleId>
              </a:tblPr>
              <a:tblGrid>
                <a:gridCol w="4940253"/>
                <a:gridCol w="4940253"/>
              </a:tblGrid>
              <a:tr h="270372">
                <a:tc>
                  <a:txBody>
                    <a:bodyPr/>
                    <a:lstStyle/>
                    <a:p>
                      <a:pPr algn="ctr"/>
                      <a:r>
                        <a:rPr kumimoji="1" lang="ja-JP" altLang="en-US" sz="1200"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＜事業の内容＞</a:t>
                      </a:r>
                      <a:endParaRPr kumimoji="1" lang="ja-JP" altLang="en-US" sz="1200" spc="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kumimoji="1" lang="ja-JP" altLang="en-US" sz="1200"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＜事業イメージ＞</a:t>
                      </a:r>
                      <a:endParaRPr kumimoji="1" lang="ja-JP" altLang="en-US" sz="1200" spc="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4163399">
                <a:tc>
                  <a:txBody>
                    <a:bodyPr/>
                    <a:lstStyle/>
                    <a:p>
                      <a:pPr marL="273050" marR="0" lvl="0" indent="-273050" algn="l" defTabSz="856610" rtl="0" eaLnBrk="1" fontAlgn="auto" latinLnBrk="0" hangingPunct="1">
                        <a:lnSpc>
                          <a:spcPts val="18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重要インフラの緊急点検で判明した、十分な耐候性のない農業用ハウスについて、</a:t>
                      </a:r>
                      <a:r>
                        <a:rPr kumimoji="1" lang="ja-JP" altLang="en-US" sz="1100" b="1" i="0" u="none" strike="noStrike" kern="1200" cap="none" spc="0" normalizeH="0" baseline="0" noProof="0" dirty="0" smtClean="0">
                          <a:ln>
                            <a:noFill/>
                          </a:ln>
                          <a:solidFill>
                            <a:schemeClr val="dk1"/>
                          </a:solidFill>
                          <a:effectLst/>
                          <a:uLnTx/>
                          <a:uFillTx/>
                          <a:latin typeface="+mn-lt"/>
                          <a:ea typeface="+mn-ea"/>
                          <a:cs typeface="+mn-cs"/>
                        </a:rPr>
                        <a:t>都道府県が</a:t>
                      </a:r>
                      <a:r>
                        <a:rPr lang="ja-JP" altLang="en-US" sz="1100" b="1" dirty="0" smtClean="0"/>
                        <a:t>被害防止計画を策定</a:t>
                      </a:r>
                      <a:r>
                        <a:rPr lang="ja-JP" altLang="en-US" sz="1100" dirty="0" smtClean="0"/>
                        <a:t>し、それに基づき市町村等が行う</a:t>
                      </a:r>
                      <a:endParaRPr lang="en-US" altLang="ja-JP" sz="1100" dirty="0" smtClean="0"/>
                    </a:p>
                    <a:p>
                      <a:pPr marL="273050" marR="0" lvl="0" indent="-273050" algn="l" defTabSz="856610" rtl="0" eaLnBrk="1" fontAlgn="auto" latinLnBrk="0" hangingPunct="1">
                        <a:lnSpc>
                          <a:spcPts val="18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①</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農業用ハウスの災害被害防止技術の講習会の開催</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3050" marR="0" lvl="0" indent="-273050" algn="l" defTabSz="856610" rtl="0" eaLnBrk="1" fontAlgn="auto" latinLnBrk="0" hangingPunct="1">
                        <a:lnSpc>
                          <a:spcPts val="18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②</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既存の農業用ハウスの補強</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防風ネットの設置</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3050" marR="0" lvl="0" indent="-273050" algn="l" defTabSz="856610" rtl="0" eaLnBrk="1" fontAlgn="auto" latinLnBrk="0" hangingPunct="1">
                        <a:lnSpc>
                          <a:spcPts val="18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等を支援することで、</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災害による農業用ハウスの倒壊や損傷を防止</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します。</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3050" marR="0" lvl="0" indent="-273050" algn="l" defTabSz="856610" rtl="0" eaLnBrk="1" fontAlgn="auto" latinLnBrk="0" hangingPunct="1">
                        <a:lnSpc>
                          <a:spcPts val="18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3050" marR="0" lvl="0" indent="-273050" algn="l" defTabSz="856610" rtl="0" eaLnBrk="1" fontAlgn="auto" latinLnBrk="0" hangingPunct="1">
                        <a:lnSpc>
                          <a:spcPts val="18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（関連事業）</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0" algn="l" defTabSz="856610" rtl="0" eaLnBrk="1" fontAlgn="auto" latinLnBrk="0" hangingPunct="1">
                        <a:lnSpc>
                          <a:spcPts val="18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老朽化した農業用ハウスから、低コスト耐候性ハウスや強度の高いパイプハウスへ</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0" algn="l" defTabSz="856610" rtl="0" eaLnBrk="1" fontAlgn="auto" latinLnBrk="0" hangingPunct="1">
                        <a:lnSpc>
                          <a:spcPts val="18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建て替える場合等に活用が可能な支援策</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56610" rtl="0" eaLnBrk="1" fontAlgn="auto" latinLnBrk="0" hangingPunct="1">
                        <a:lnSpc>
                          <a:spcPts val="1800"/>
                        </a:lnSpc>
                        <a:spcBef>
                          <a:spcPts val="600"/>
                        </a:spcBef>
                        <a:spcAft>
                          <a:spcPts val="0"/>
                        </a:spcAft>
                        <a:buClrTx/>
                        <a:buSzTx/>
                        <a:buFontTx/>
                        <a:buNone/>
                        <a:tabLst/>
                        <a:defRPr/>
                      </a:pPr>
                      <a:r>
                        <a:rPr kumimoji="1" lang="ja-JP" altLang="en-US" sz="11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　強い農業・担い手づくり総合支援交付金</a:t>
                      </a:r>
                      <a:endParaRPr kumimoji="1" lang="en-US" altLang="ja-JP" sz="11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3050" marR="0" lvl="0" indent="-273050" algn="l" defTabSz="856610" rtl="0" eaLnBrk="1" fontAlgn="auto" latinLnBrk="0" hangingPunct="1">
                        <a:lnSpc>
                          <a:spcPts val="1800"/>
                        </a:lnSpc>
                        <a:spcBef>
                          <a:spcPts val="0"/>
                        </a:spcBef>
                        <a:spcAft>
                          <a:spcPts val="60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産地の収益力強化を図るための</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低コスト耐候性ハウスの整備</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や担い手の経営発展を推進するための</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パイプハウスの導入</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等を支援します。</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3050" marR="0" lvl="0" indent="-273050" algn="l" defTabSz="856610" rtl="0" eaLnBrk="1" fontAlgn="auto" latinLnBrk="0" hangingPunct="1">
                        <a:lnSpc>
                          <a:spcPts val="1800"/>
                        </a:lnSpc>
                        <a:spcBef>
                          <a:spcPts val="0"/>
                        </a:spcBef>
                        <a:spcAft>
                          <a:spcPts val="0"/>
                        </a:spcAft>
                        <a:buClrTx/>
                        <a:buSzTx/>
                        <a:buFontTx/>
                        <a:buNone/>
                        <a:tabLst/>
                        <a:defRPr/>
                      </a:pPr>
                      <a:r>
                        <a:rPr kumimoji="1" lang="ja-JP" altLang="en-US" sz="11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　産地パワーアップ事業</a:t>
                      </a:r>
                      <a:endParaRPr kumimoji="1" lang="en-US" altLang="ja-JP" sz="11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3050" marR="0" lvl="0" indent="-273050" algn="l" defTabSz="856610" rtl="0" eaLnBrk="1" fontAlgn="auto" latinLnBrk="0" hangingPunct="1">
                        <a:lnSpc>
                          <a:spcPts val="18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産地の収益力強化を図るための</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低コスト耐候性ハウスの整備</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や</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パイプハウスの資材導入</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等を支援します。</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3050" marR="0" lvl="0" indent="-273050" algn="l" defTabSz="856610" rtl="0" eaLnBrk="1" fontAlgn="auto" latinLnBrk="0" hangingPunct="1">
                        <a:lnSpc>
                          <a:spcPts val="18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73050" marR="0" lvl="0" indent="-273050" algn="l" defTabSz="856610" rtl="0" eaLnBrk="1" fontAlgn="auto" latinLnBrk="0" hangingPunct="1">
                        <a:lnSpc>
                          <a:spcPts val="18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en-US" altLang="ja-JP" sz="1200"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4" name="テキスト ボックス 33"/>
          <p:cNvSpPr txBox="1"/>
          <p:nvPr/>
        </p:nvSpPr>
        <p:spPr>
          <a:xfrm>
            <a:off x="4304928" y="6568776"/>
            <a:ext cx="5313039" cy="276999"/>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［お問い合わせ先］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生産</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局園芸作物課（</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03-3593-6496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97357" y="5955469"/>
            <a:ext cx="4791215" cy="713891"/>
            <a:chOff x="17766" y="4768055"/>
            <a:chExt cx="4791215" cy="713891"/>
          </a:xfrm>
        </p:grpSpPr>
        <p:sp>
          <p:nvSpPr>
            <p:cNvPr id="36" name="テキスト ボックス 35"/>
            <p:cNvSpPr txBox="1"/>
            <p:nvPr/>
          </p:nvSpPr>
          <p:spPr>
            <a:xfrm>
              <a:off x="17766" y="5146447"/>
              <a:ext cx="478004" cy="253916"/>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国</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145194" y="5088218"/>
              <a:ext cx="1292481" cy="370375"/>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都道府県</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右矢印 37"/>
            <p:cNvSpPr/>
            <p:nvPr/>
          </p:nvSpPr>
          <p:spPr>
            <a:xfrm>
              <a:off x="2502246" y="5212468"/>
              <a:ext cx="505527" cy="12345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600"/>
            </a:p>
          </p:txBody>
        </p:sp>
        <p:sp>
          <p:nvSpPr>
            <p:cNvPr id="39" name="テキスト ボックス 38"/>
            <p:cNvSpPr txBox="1"/>
            <p:nvPr/>
          </p:nvSpPr>
          <p:spPr>
            <a:xfrm>
              <a:off x="3110544" y="5066448"/>
              <a:ext cx="1698437" cy="415498"/>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農業者の組織する団体等</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2380543" y="5045429"/>
              <a:ext cx="769545" cy="215444"/>
            </a:xfrm>
            <a:prstGeom prst="rect">
              <a:avLst/>
            </a:prstGeom>
            <a:noFill/>
          </p:spPr>
          <p:txBody>
            <a:bodyPr wrap="squar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定額、</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79736" y="4768055"/>
              <a:ext cx="3769684" cy="261610"/>
            </a:xfrm>
            <a:prstGeom prst="rect">
              <a:avLst/>
            </a:prstGeom>
            <a:noFill/>
          </p:spPr>
          <p:txBody>
            <a:bodyPr wrap="square" rtlCol="0" anchor="ctr">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＜事業の流れ＞</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右矢印 41"/>
            <p:cNvSpPr/>
            <p:nvPr/>
          </p:nvSpPr>
          <p:spPr>
            <a:xfrm>
              <a:off x="593589" y="5203698"/>
              <a:ext cx="505527" cy="12345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600"/>
            </a:p>
          </p:txBody>
        </p:sp>
        <p:sp>
          <p:nvSpPr>
            <p:cNvPr id="43" name="テキスト ボックス 42"/>
            <p:cNvSpPr txBox="1"/>
            <p:nvPr/>
          </p:nvSpPr>
          <p:spPr>
            <a:xfrm>
              <a:off x="446486" y="5018988"/>
              <a:ext cx="769545" cy="215444"/>
            </a:xfrm>
            <a:prstGeom prst="rect">
              <a:avLst/>
            </a:prstGeom>
            <a:noFill/>
          </p:spPr>
          <p:txBody>
            <a:bodyPr wrap="squar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交付</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定額</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4" name="グループ化 43"/>
          <p:cNvGrpSpPr/>
          <p:nvPr/>
        </p:nvGrpSpPr>
        <p:grpSpPr>
          <a:xfrm>
            <a:off x="5170962" y="2618698"/>
            <a:ext cx="4794023" cy="1588656"/>
            <a:chOff x="5170962" y="2517100"/>
            <a:chExt cx="4794023" cy="1588656"/>
          </a:xfrm>
        </p:grpSpPr>
        <p:sp>
          <p:nvSpPr>
            <p:cNvPr id="45" name="上矢印 44"/>
            <p:cNvSpPr/>
            <p:nvPr/>
          </p:nvSpPr>
          <p:spPr>
            <a:xfrm rot="10800000">
              <a:off x="7065195" y="3455093"/>
              <a:ext cx="669611" cy="650663"/>
            </a:xfrm>
            <a:prstGeom prst="upArrow">
              <a:avLst/>
            </a:prstGeom>
            <a:gradFill flip="none" rotWithShape="1">
              <a:gsLst>
                <a:gs pos="0">
                  <a:schemeClr val="bg1"/>
                </a:gs>
                <a:gs pos="23000">
                  <a:srgbClr val="FCDE60"/>
                </a:gs>
                <a:gs pos="72000">
                  <a:srgbClr val="FFC000"/>
                </a:gs>
                <a:gs pos="100000">
                  <a:srgbClr val="FC920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6" name="図 45"/>
            <p:cNvPicPr>
              <a:picLocks noChangeAspect="1"/>
            </p:cNvPicPr>
            <p:nvPr/>
          </p:nvPicPr>
          <p:blipFill>
            <a:blip r:embed="rId3"/>
            <a:stretch>
              <a:fillRect/>
            </a:stretch>
          </p:blipFill>
          <p:spPr>
            <a:xfrm>
              <a:off x="5170962" y="2517100"/>
              <a:ext cx="1475453" cy="1057293"/>
            </a:xfrm>
            <a:prstGeom prst="rect">
              <a:avLst/>
            </a:prstGeom>
          </p:spPr>
        </p:pic>
        <p:sp>
          <p:nvSpPr>
            <p:cNvPr id="47" name="正方形/長方形 46"/>
            <p:cNvSpPr/>
            <p:nvPr/>
          </p:nvSpPr>
          <p:spPr>
            <a:xfrm>
              <a:off x="6684515" y="2545968"/>
              <a:ext cx="2412087" cy="25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u="sng" dirty="0" smtClean="0"/>
                <a:t>各県</a:t>
              </a:r>
              <a:r>
                <a:rPr lang="ja-JP" altLang="en-US" sz="1100" u="sng" dirty="0"/>
                <a:t>が</a:t>
              </a:r>
              <a:r>
                <a:rPr kumimoji="1" lang="ja-JP" altLang="en-US" sz="1100" u="sng" dirty="0" smtClean="0"/>
                <a:t>被害防止計画を策定</a:t>
              </a:r>
              <a:endParaRPr kumimoji="1" lang="ja-JP" altLang="en-US" sz="1100" u="sng" dirty="0"/>
            </a:p>
          </p:txBody>
        </p:sp>
        <p:sp>
          <p:nvSpPr>
            <p:cNvPr id="48" name="テキスト ボックス 47"/>
            <p:cNvSpPr txBox="1"/>
            <p:nvPr/>
          </p:nvSpPr>
          <p:spPr>
            <a:xfrm>
              <a:off x="6617841" y="2801143"/>
              <a:ext cx="3347144" cy="600164"/>
            </a:xfrm>
            <a:prstGeom prst="rect">
              <a:avLst/>
            </a:prstGeom>
            <a:noFill/>
            <a:ln w="25400" cmpd="dbl">
              <a:noFill/>
              <a:prstDash val="solid"/>
            </a:ln>
          </p:spPr>
          <p:txBody>
            <a:bodyPr wrap="square" rtlCol="0">
              <a:spAutoFit/>
            </a:bodyPr>
            <a:lstStyle/>
            <a:p>
              <a:pPr marL="93663" indent="-93663"/>
              <a:r>
                <a:rPr kumimoji="1" lang="ja-JP" altLang="en-US" sz="1100" dirty="0" smtClean="0"/>
                <a:t>・</a:t>
              </a:r>
              <a:r>
                <a:rPr lang="ja-JP" altLang="en-US" sz="1100" dirty="0"/>
                <a:t>農業用</a:t>
              </a:r>
              <a:r>
                <a:rPr kumimoji="1" lang="ja-JP" altLang="en-US" sz="1100" dirty="0" smtClean="0"/>
                <a:t>ハウスの補強、保守管理の強化に向けた講習会の実施</a:t>
              </a:r>
              <a:endParaRPr kumimoji="1" lang="en-US" altLang="ja-JP" sz="1100" dirty="0" smtClean="0"/>
            </a:p>
            <a:p>
              <a:pPr marL="93663" indent="-93663"/>
              <a:r>
                <a:rPr lang="ja-JP" altLang="en-US" sz="1100" dirty="0" smtClean="0"/>
                <a:t>・</a:t>
              </a:r>
              <a:r>
                <a:rPr lang="ja-JP" altLang="en-US" sz="1100" dirty="0"/>
                <a:t>産地ぐるみで</a:t>
              </a:r>
              <a:r>
                <a:rPr lang="ja-JP" altLang="en-US" sz="1100" dirty="0" err="1"/>
                <a:t>の</a:t>
              </a:r>
              <a:r>
                <a:rPr lang="ja-JP" altLang="en-US" sz="1100" dirty="0"/>
                <a:t>園芸施設共済</a:t>
              </a:r>
              <a:r>
                <a:rPr lang="ja-JP" altLang="en-US" sz="1100" dirty="0" smtClean="0"/>
                <a:t>加入促進　等</a:t>
              </a:r>
              <a:endParaRPr lang="en-US" altLang="ja-JP" sz="1100" dirty="0" smtClean="0"/>
            </a:p>
          </p:txBody>
        </p:sp>
      </p:grpSp>
      <p:grpSp>
        <p:nvGrpSpPr>
          <p:cNvPr id="49" name="グループ化 48"/>
          <p:cNvGrpSpPr/>
          <p:nvPr/>
        </p:nvGrpSpPr>
        <p:grpSpPr>
          <a:xfrm>
            <a:off x="5141049" y="4221088"/>
            <a:ext cx="4604249" cy="2286342"/>
            <a:chOff x="5209061" y="3674675"/>
            <a:chExt cx="4518955" cy="2175440"/>
          </a:xfrm>
        </p:grpSpPr>
        <p:pic>
          <p:nvPicPr>
            <p:cNvPr id="50" name="図 4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8761" y="4055731"/>
              <a:ext cx="2159255" cy="1509515"/>
            </a:xfrm>
            <a:prstGeom prst="rect">
              <a:avLst/>
            </a:prstGeom>
            <a:noFill/>
            <a:ln>
              <a:noFill/>
            </a:ln>
          </p:spPr>
        </p:pic>
        <p:pic>
          <p:nvPicPr>
            <p:cNvPr id="51" name="図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7092" y="4057299"/>
              <a:ext cx="2266160" cy="1530094"/>
            </a:xfrm>
            <a:prstGeom prst="rect">
              <a:avLst/>
            </a:prstGeom>
          </p:spPr>
        </p:pic>
        <p:sp>
          <p:nvSpPr>
            <p:cNvPr id="52" name="正方形/長方形 51"/>
            <p:cNvSpPr/>
            <p:nvPr/>
          </p:nvSpPr>
          <p:spPr>
            <a:xfrm>
              <a:off x="5209061" y="3674675"/>
              <a:ext cx="4518955" cy="326121"/>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100" u="sng" dirty="0" smtClean="0"/>
                <a:t>十分な耐候性のない</a:t>
              </a:r>
              <a:r>
                <a:rPr lang="ja-JP" altLang="en-US" sz="1100" u="sng" dirty="0"/>
                <a:t>農業用</a:t>
              </a:r>
              <a:r>
                <a:rPr kumimoji="1" lang="ja-JP" altLang="en-US" sz="1100" u="sng" dirty="0" smtClean="0"/>
                <a:t>ハウスの災害被害防止対策</a:t>
              </a:r>
              <a:endParaRPr kumimoji="1" lang="ja-JP" altLang="en-US" sz="1100" u="sng" dirty="0"/>
            </a:p>
          </p:txBody>
        </p:sp>
        <p:sp>
          <p:nvSpPr>
            <p:cNvPr id="54" name="正方形/長方形 53"/>
            <p:cNvSpPr/>
            <p:nvPr/>
          </p:nvSpPr>
          <p:spPr bwMode="auto">
            <a:xfrm>
              <a:off x="5245751" y="5588961"/>
              <a:ext cx="2250120" cy="254809"/>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ja-JP" altLang="en-US" sz="1100" dirty="0" smtClean="0">
                  <a:solidFill>
                    <a:schemeClr val="bg1"/>
                  </a:solidFill>
                  <a:latin typeface="+mj-ea"/>
                </a:rPr>
                <a:t>防風ネットの</a:t>
              </a:r>
              <a:r>
                <a:rPr lang="ja-JP" altLang="en-US" sz="1100" dirty="0">
                  <a:solidFill>
                    <a:schemeClr val="bg1"/>
                  </a:solidFill>
                  <a:latin typeface="+mj-ea"/>
                </a:rPr>
                <a:t>設置</a:t>
              </a:r>
              <a:endParaRPr lang="en-US" altLang="ja-JP" sz="1100" dirty="0" smtClean="0">
                <a:solidFill>
                  <a:schemeClr val="bg1"/>
                </a:solidFill>
                <a:latin typeface="+mj-ea"/>
              </a:endParaRPr>
            </a:p>
          </p:txBody>
        </p:sp>
        <p:sp>
          <p:nvSpPr>
            <p:cNvPr id="55" name="正方形/長方形 54"/>
            <p:cNvSpPr/>
            <p:nvPr/>
          </p:nvSpPr>
          <p:spPr bwMode="auto">
            <a:xfrm>
              <a:off x="7565206" y="5565247"/>
              <a:ext cx="2137876" cy="284868"/>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ja-JP" altLang="en-US" sz="1100" dirty="0" smtClean="0">
                  <a:solidFill>
                    <a:schemeClr val="bg1"/>
                  </a:solidFill>
                  <a:latin typeface="+mj-ea"/>
                </a:rPr>
                <a:t>ハウスの補強</a:t>
              </a:r>
              <a:endParaRPr lang="en-US" altLang="ja-JP" sz="1100" dirty="0" smtClean="0">
                <a:solidFill>
                  <a:schemeClr val="bg1"/>
                </a:solidFill>
                <a:latin typeface="+mj-ea"/>
              </a:endParaRPr>
            </a:p>
          </p:txBody>
        </p:sp>
      </p:grpSp>
      <p:cxnSp>
        <p:nvCxnSpPr>
          <p:cNvPr id="56" name="直線コネクタ 55"/>
          <p:cNvCxnSpPr/>
          <p:nvPr/>
        </p:nvCxnSpPr>
        <p:spPr>
          <a:xfrm>
            <a:off x="11621" y="3573016"/>
            <a:ext cx="4962689" cy="0"/>
          </a:xfrm>
          <a:prstGeom prst="line">
            <a:avLst/>
          </a:prstGeom>
          <a:ln w="12700">
            <a:solidFill>
              <a:schemeClr val="accent2"/>
            </a:solidFill>
            <a:prstDash val="dash"/>
          </a:ln>
        </p:spPr>
        <p:style>
          <a:lnRef idx="1">
            <a:schemeClr val="accent2"/>
          </a:lnRef>
          <a:fillRef idx="0">
            <a:schemeClr val="accent2"/>
          </a:fillRef>
          <a:effectRef idx="0">
            <a:schemeClr val="accent2"/>
          </a:effectRef>
          <a:fontRef idx="minor">
            <a:schemeClr val="tx1"/>
          </a:fontRef>
        </p:style>
      </p:cxnSp>
      <p:sp>
        <p:nvSpPr>
          <p:cNvPr id="57" name="角丸四角形 56"/>
          <p:cNvSpPr/>
          <p:nvPr/>
        </p:nvSpPr>
        <p:spPr>
          <a:xfrm>
            <a:off x="9526" y="600359"/>
            <a:ext cx="9873572" cy="1244465"/>
          </a:xfrm>
          <a:prstGeom prst="roundRect">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＜対策のポイント＞</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b="1" dirty="0" smtClean="0">
                <a:solidFill>
                  <a:prstClr val="black"/>
                </a:solidFill>
              </a:rPr>
              <a:t>　</a:t>
            </a:r>
            <a:r>
              <a:rPr lang="ja-JP" altLang="en-US" sz="1200" dirty="0" smtClean="0">
                <a:latin typeface="+mn-ea"/>
              </a:rPr>
              <a:t>平成</a:t>
            </a:r>
            <a:r>
              <a:rPr lang="en-US" altLang="ja-JP" sz="1200" dirty="0" smtClean="0">
                <a:latin typeface="+mn-ea"/>
              </a:rPr>
              <a:t>30</a:t>
            </a:r>
            <a:r>
              <a:rPr lang="ja-JP" altLang="en-US" sz="1200" dirty="0" smtClean="0">
                <a:latin typeface="+mn-ea"/>
              </a:rPr>
              <a:t>年の</a:t>
            </a:r>
            <a:r>
              <a:rPr lang="ja-JP" altLang="en-US" sz="1200" dirty="0">
                <a:latin typeface="+mn-ea"/>
              </a:rPr>
              <a:t>豪雨、台風、大雪被害等の多発と被害拡大を踏まえ</a:t>
            </a:r>
            <a:r>
              <a:rPr lang="ja-JP" altLang="en-US" sz="1200" dirty="0" smtClean="0">
                <a:latin typeface="+mn-ea"/>
              </a:rPr>
              <a:t>、老朽化等により十分</a:t>
            </a:r>
            <a:r>
              <a:rPr lang="ja-JP" altLang="en-US" sz="1200" dirty="0">
                <a:latin typeface="+mn-ea"/>
              </a:rPr>
              <a:t>な耐候</a:t>
            </a:r>
            <a:r>
              <a:rPr lang="ja-JP" altLang="en-US" sz="1200" dirty="0" smtClean="0">
                <a:latin typeface="+mn-ea"/>
              </a:rPr>
              <a:t>性がなく対策が必要な</a:t>
            </a:r>
            <a:r>
              <a:rPr lang="ja-JP" altLang="en-US" sz="1200" dirty="0" smtClean="0">
                <a:latin typeface="+mj-ea"/>
              </a:rPr>
              <a:t>農業用ハウスについて</a:t>
            </a:r>
            <a:r>
              <a:rPr lang="ja-JP" altLang="en-US" sz="1200" dirty="0" smtClean="0">
                <a:latin typeface="+mn-ea"/>
              </a:rPr>
              <a:t>、</a:t>
            </a:r>
            <a:r>
              <a:rPr lang="ja-JP" altLang="en-US" sz="1200" b="1" dirty="0">
                <a:latin typeface="+mn-ea"/>
              </a:rPr>
              <a:t>被害防止計画を策定した上</a:t>
            </a:r>
            <a:r>
              <a:rPr lang="ja-JP" altLang="en-US" sz="1200" b="1" dirty="0" smtClean="0">
                <a:latin typeface="+mn-ea"/>
              </a:rPr>
              <a:t>で実施する農業用ハウス</a:t>
            </a:r>
            <a:r>
              <a:rPr lang="ja-JP" altLang="en-US" sz="1200" b="1" dirty="0">
                <a:latin typeface="+mn-ea"/>
              </a:rPr>
              <a:t>の</a:t>
            </a:r>
            <a:r>
              <a:rPr lang="ja-JP" altLang="en-US" sz="1200" b="1" dirty="0" smtClean="0">
                <a:latin typeface="+mn-ea"/>
              </a:rPr>
              <a:t>補強</a:t>
            </a:r>
            <a:r>
              <a:rPr lang="ja-JP" altLang="en-US" sz="1200" b="1" dirty="0" smtClean="0">
                <a:solidFill>
                  <a:schemeClr val="tx1"/>
                </a:solidFill>
                <a:latin typeface="+mn-ea"/>
              </a:rPr>
              <a:t>や防</a:t>
            </a:r>
            <a:r>
              <a:rPr lang="ja-JP" altLang="en-US" sz="1200" b="1" dirty="0" smtClean="0">
                <a:latin typeface="+mn-ea"/>
              </a:rPr>
              <a:t>風ネットの設置等を支援</a:t>
            </a:r>
            <a:r>
              <a:rPr lang="ja-JP" altLang="en-US" sz="1200" dirty="0" smtClean="0">
                <a:latin typeface="+mn-ea"/>
              </a:rPr>
              <a:t>します。</a:t>
            </a:r>
            <a:endParaRPr lang="en-US" altLang="ja-JP" sz="1200" dirty="0">
              <a:latin typeface="+mn-ea"/>
            </a:endParaRPr>
          </a:p>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＜政策目標＞</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b="1" dirty="0">
                <a:solidFill>
                  <a:prstClr val="black"/>
                </a:solidFill>
              </a:rPr>
              <a:t>　</a:t>
            </a:r>
            <a:r>
              <a:rPr lang="ja-JP" altLang="en-US" sz="1200" dirty="0" smtClean="0">
                <a:solidFill>
                  <a:schemeClr val="tx1"/>
                </a:solidFill>
              </a:rPr>
              <a:t>全</a:t>
            </a:r>
            <a:r>
              <a:rPr lang="en-US" altLang="ja-JP" sz="1200" dirty="0" smtClean="0">
                <a:solidFill>
                  <a:schemeClr val="tx1"/>
                </a:solidFill>
              </a:rPr>
              <a:t>47</a:t>
            </a:r>
            <a:r>
              <a:rPr lang="ja-JP" altLang="en-US" sz="1200" dirty="0" smtClean="0">
                <a:solidFill>
                  <a:schemeClr val="tx1"/>
                </a:solidFill>
              </a:rPr>
              <a:t>都道府県で策定した農業用ハウス</a:t>
            </a:r>
            <a:r>
              <a:rPr lang="ja-JP" altLang="en-US" sz="1200" dirty="0">
                <a:solidFill>
                  <a:schemeClr val="tx1"/>
                </a:solidFill>
              </a:rPr>
              <a:t>の被害防止</a:t>
            </a:r>
            <a:r>
              <a:rPr lang="ja-JP" altLang="en-US" sz="1200" dirty="0" smtClean="0">
                <a:solidFill>
                  <a:schemeClr val="tx1"/>
                </a:solidFill>
              </a:rPr>
              <a:t>計画に基づき市町村等が行うハウス</a:t>
            </a:r>
            <a:r>
              <a:rPr lang="ja-JP" altLang="en-US" sz="1200" dirty="0">
                <a:solidFill>
                  <a:schemeClr val="tx1"/>
                </a:solidFill>
              </a:rPr>
              <a:t>の補強</a:t>
            </a:r>
            <a:r>
              <a:rPr lang="ja-JP" altLang="en-US" sz="1200" dirty="0" smtClean="0">
                <a:solidFill>
                  <a:schemeClr val="tx1"/>
                </a:solidFill>
              </a:rPr>
              <a:t>等により、災害</a:t>
            </a:r>
            <a:r>
              <a:rPr lang="ja-JP" altLang="en-US" sz="1200" dirty="0">
                <a:solidFill>
                  <a:schemeClr val="tx1"/>
                </a:solidFill>
              </a:rPr>
              <a:t>被害を</a:t>
            </a:r>
            <a:r>
              <a:rPr lang="ja-JP" altLang="en-US" sz="1200" dirty="0" smtClean="0">
                <a:solidFill>
                  <a:schemeClr val="tx1"/>
                </a:solidFill>
              </a:rPr>
              <a:t>軽減［</a:t>
            </a:r>
            <a:r>
              <a:rPr lang="ja-JP" altLang="en-US" sz="1200" dirty="0" smtClean="0"/>
              <a:t>平成</a:t>
            </a:r>
            <a:r>
              <a:rPr lang="en-US" altLang="ja-JP" sz="1200" dirty="0" smtClean="0"/>
              <a:t>32</a:t>
            </a:r>
            <a:r>
              <a:rPr lang="ja-JP" altLang="en-US" sz="1200" dirty="0" smtClean="0"/>
              <a:t>年度</a:t>
            </a:r>
            <a:r>
              <a:rPr lang="ja-JP" altLang="en-US" sz="1200" dirty="0"/>
              <a:t>まで</a:t>
            </a:r>
            <a:r>
              <a:rPr lang="ja-JP" altLang="en-US" sz="1200" dirty="0" smtClean="0"/>
              <a:t>］</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9532368" y="6476771"/>
            <a:ext cx="360000" cy="360000"/>
          </a:xfrm>
          <a:prstGeom prst="rect">
            <a:avLst/>
          </a:prstGeom>
          <a:solidFill>
            <a:srgbClr val="050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2</a:t>
            </a:r>
            <a:endParaRPr kumimoji="1" lang="ja-JP" altLang="en-US" dirty="0">
              <a:solidFill>
                <a:prstClr val="white"/>
              </a:solidFill>
            </a:endParaRPr>
          </a:p>
        </p:txBody>
      </p:sp>
      <p:sp>
        <p:nvSpPr>
          <p:cNvPr id="2" name="大かっこ 1"/>
          <p:cNvSpPr/>
          <p:nvPr/>
        </p:nvSpPr>
        <p:spPr>
          <a:xfrm>
            <a:off x="159327" y="3862050"/>
            <a:ext cx="4716428" cy="432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89594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直線コネクタ 60"/>
          <p:cNvCxnSpPr/>
          <p:nvPr/>
        </p:nvCxnSpPr>
        <p:spPr>
          <a:xfrm>
            <a:off x="5121399" y="2804492"/>
            <a:ext cx="0" cy="193394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9526" y="600361"/>
            <a:ext cx="9873572" cy="740408"/>
          </a:xfrm>
          <a:prstGeom prst="roundRect">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lIns="91433" tIns="45716" rIns="91433" bIns="45716" rtlCol="0" anchor="ctr"/>
          <a:lstStyle/>
          <a:p>
            <a:pPr defTabSz="856535"/>
            <a:r>
              <a:rPr lang="ja-JP" altLang="en-US" sz="1400" dirty="0" smtClean="0">
                <a:solidFill>
                  <a:prstClr val="black"/>
                </a:solidFill>
              </a:rPr>
              <a:t>○「防災・減災、国土強靱化のための３か年緊急対策」に基づき、ハウスの補強等により災害被害を軽減するため、</a:t>
            </a:r>
            <a:r>
              <a:rPr lang="ja-JP" altLang="en-US" sz="1400" b="1" dirty="0" smtClean="0">
                <a:solidFill>
                  <a:prstClr val="black"/>
                </a:solidFill>
              </a:rPr>
              <a:t>全都道府県</a:t>
            </a:r>
            <a:r>
              <a:rPr lang="ja-JP" altLang="en-US" sz="1400" b="1" dirty="0">
                <a:solidFill>
                  <a:prstClr val="black"/>
                </a:solidFill>
              </a:rPr>
              <a:t>で農業用ハウスの被害防止</a:t>
            </a:r>
            <a:r>
              <a:rPr lang="ja-JP" altLang="en-US" sz="1400" b="1" dirty="0" smtClean="0">
                <a:solidFill>
                  <a:prstClr val="black"/>
                </a:solidFill>
              </a:rPr>
              <a:t>計画を策定</a:t>
            </a:r>
            <a:r>
              <a:rPr lang="ja-JP" altLang="en-US" sz="1400" dirty="0" smtClean="0">
                <a:solidFill>
                  <a:prstClr val="black"/>
                </a:solidFill>
              </a:rPr>
              <a:t>。</a:t>
            </a:r>
            <a:endParaRPr lang="en-US" altLang="ja-JP" sz="1400" dirty="0" smtClean="0">
              <a:solidFill>
                <a:prstClr val="black"/>
              </a:solidFill>
            </a:endParaRPr>
          </a:p>
        </p:txBody>
      </p:sp>
      <p:sp>
        <p:nvSpPr>
          <p:cNvPr id="32" name="正方形/長方形 31"/>
          <p:cNvSpPr/>
          <p:nvPr/>
        </p:nvSpPr>
        <p:spPr>
          <a:xfrm>
            <a:off x="21540" y="0"/>
            <a:ext cx="9849544" cy="383810"/>
          </a:xfrm>
          <a:prstGeom prst="rect">
            <a:avLst/>
          </a:prstGeom>
          <a:solidFill>
            <a:srgbClr val="0000CC"/>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5608" tIns="37645" rIns="95608" bIns="37645" anchor="ctr">
            <a:spAutoFit/>
          </a:bodyPr>
          <a:lstStyle/>
          <a:p>
            <a:pPr algn="ctr" defTabSz="956249"/>
            <a:r>
              <a:rPr lang="ja-JP" altLang="en-US" sz="2000" b="1" dirty="0">
                <a:solidFill>
                  <a:schemeClr val="bg1"/>
                </a:solidFill>
              </a:rPr>
              <a:t>農業用ハウス災害被害防止計画</a:t>
            </a:r>
            <a:r>
              <a:rPr lang="en-US" altLang="ja-JP" sz="2000" b="1" dirty="0">
                <a:solidFill>
                  <a:schemeClr val="bg1"/>
                </a:solidFill>
              </a:rPr>
              <a:t>【</a:t>
            </a:r>
            <a:r>
              <a:rPr lang="ja-JP" altLang="en-US" sz="2000" b="1" dirty="0">
                <a:solidFill>
                  <a:schemeClr val="bg1"/>
                </a:solidFill>
              </a:rPr>
              <a:t>内容</a:t>
            </a:r>
            <a:r>
              <a:rPr lang="en-US" altLang="ja-JP" sz="2000" b="1" dirty="0">
                <a:solidFill>
                  <a:schemeClr val="bg1"/>
                </a:solidFill>
              </a:rPr>
              <a:t>】</a:t>
            </a:r>
            <a:endParaRPr lang="ja-JP" altLang="en-US" sz="2000" b="1" dirty="0">
              <a:solidFill>
                <a:schemeClr val="bg1"/>
              </a:solidFill>
            </a:endParaRPr>
          </a:p>
        </p:txBody>
      </p:sp>
      <p:sp>
        <p:nvSpPr>
          <p:cNvPr id="33" name="テキスト ボックス 32"/>
          <p:cNvSpPr txBox="1"/>
          <p:nvPr/>
        </p:nvSpPr>
        <p:spPr>
          <a:xfrm>
            <a:off x="2070275" y="1489158"/>
            <a:ext cx="8211246" cy="307768"/>
          </a:xfrm>
          <a:prstGeom prst="rect">
            <a:avLst/>
          </a:prstGeom>
          <a:noFill/>
          <a:ln w="25400" cmpd="dbl">
            <a:noFill/>
            <a:prstDash val="solid"/>
          </a:ln>
        </p:spPr>
        <p:txBody>
          <a:bodyPr wrap="square" lIns="91433" tIns="45716" rIns="91433" bIns="45716" rtlCol="0">
            <a:spAutoFit/>
          </a:bodyPr>
          <a:lstStyle/>
          <a:p>
            <a:pPr marL="93655" indent="-93655" defTabSz="856535"/>
            <a:r>
              <a:rPr lang="ja-JP" altLang="en-US" sz="1400" dirty="0" smtClean="0">
                <a:solidFill>
                  <a:prstClr val="black"/>
                </a:solidFill>
              </a:rPr>
              <a:t>緊急</a:t>
            </a:r>
            <a:r>
              <a:rPr lang="ja-JP" altLang="en-US" sz="1400" dirty="0">
                <a:solidFill>
                  <a:prstClr val="black"/>
                </a:solidFill>
              </a:rPr>
              <a:t>点検の結果、補強や保守管理の強化等の対策が必要な農業用ハウスの</a:t>
            </a:r>
            <a:r>
              <a:rPr lang="ja-JP" altLang="en-US" sz="1400" dirty="0" smtClean="0">
                <a:solidFill>
                  <a:prstClr val="black"/>
                </a:solidFill>
              </a:rPr>
              <a:t>面積（要対策面積）を整理</a:t>
            </a:r>
            <a:endParaRPr lang="ja-JP" altLang="en-US" sz="1400" dirty="0">
              <a:solidFill>
                <a:prstClr val="black"/>
              </a:solidFill>
            </a:endParaRPr>
          </a:p>
        </p:txBody>
      </p:sp>
      <p:sp>
        <p:nvSpPr>
          <p:cNvPr id="40" name="テキスト ボックス 39"/>
          <p:cNvSpPr txBox="1"/>
          <p:nvPr/>
        </p:nvSpPr>
        <p:spPr>
          <a:xfrm>
            <a:off x="6337213" y="4941168"/>
            <a:ext cx="3347144" cy="307768"/>
          </a:xfrm>
          <a:prstGeom prst="rect">
            <a:avLst/>
          </a:prstGeom>
          <a:noFill/>
          <a:ln w="25400" cmpd="dbl">
            <a:noFill/>
            <a:prstDash val="solid"/>
          </a:ln>
        </p:spPr>
        <p:txBody>
          <a:bodyPr wrap="square" lIns="91433" tIns="45716" rIns="91433" bIns="45716" rtlCol="0">
            <a:spAutoFit/>
          </a:bodyPr>
          <a:lstStyle/>
          <a:p>
            <a:pPr marL="93655" indent="-93655" defTabSz="856535"/>
            <a:r>
              <a:rPr lang="ja-JP" altLang="en-US" sz="1400" dirty="0">
                <a:solidFill>
                  <a:prstClr val="black"/>
                </a:solidFill>
              </a:rPr>
              <a:t>チェックシートにより対策の経過を確認。</a:t>
            </a:r>
          </a:p>
        </p:txBody>
      </p:sp>
      <p:sp>
        <p:nvSpPr>
          <p:cNvPr id="11" name="四角形吹き出し 10"/>
          <p:cNvSpPr/>
          <p:nvPr/>
        </p:nvSpPr>
        <p:spPr>
          <a:xfrm>
            <a:off x="113515" y="1489158"/>
            <a:ext cx="9705145" cy="3380002"/>
          </a:xfrm>
          <a:prstGeom prst="wedgeRectCallout">
            <a:avLst>
              <a:gd name="adj1" fmla="val -36471"/>
              <a:gd name="adj2" fmla="val 5408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lIns="91433" tIns="45716" rIns="91433" bIns="45716"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下矢印 8"/>
          <p:cNvSpPr/>
          <p:nvPr/>
        </p:nvSpPr>
        <p:spPr>
          <a:xfrm rot="16200000">
            <a:off x="5428425" y="5590812"/>
            <a:ext cx="819147" cy="329836"/>
          </a:xfrm>
          <a:prstGeom prst="downArrow">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lIns="91433" tIns="45716" rIns="91433" bIns="45716"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8438" y="1390346"/>
            <a:ext cx="1965589" cy="307768"/>
          </a:xfrm>
          <a:prstGeom prst="rect">
            <a:avLst/>
          </a:prstGeom>
          <a:solidFill>
            <a:schemeClr val="bg1"/>
          </a:solidFill>
          <a:ln w="28575">
            <a:solidFill>
              <a:schemeClr val="accent2"/>
            </a:solidFill>
          </a:ln>
        </p:spPr>
        <p:txBody>
          <a:bodyPr wrap="none" lIns="91433" tIns="45716" rIns="91433" bIns="45716">
            <a:spAutoFit/>
          </a:bodyPr>
          <a:lstStyle/>
          <a:p>
            <a:pPr marL="93655" indent="-93655" defTabSz="856535"/>
            <a:r>
              <a:rPr lang="en-US" altLang="ja-JP" sz="1400" b="1" dirty="0">
                <a:solidFill>
                  <a:prstClr val="black"/>
                </a:solidFill>
              </a:rPr>
              <a:t>【</a:t>
            </a:r>
            <a:r>
              <a:rPr lang="ja-JP" altLang="en-US" sz="1400" b="1" dirty="0">
                <a:solidFill>
                  <a:prstClr val="black"/>
                </a:solidFill>
              </a:rPr>
              <a:t>被害防止計画の内容</a:t>
            </a:r>
            <a:r>
              <a:rPr lang="en-US" altLang="ja-JP" sz="1400" b="1" dirty="0">
                <a:solidFill>
                  <a:prstClr val="black"/>
                </a:solidFill>
              </a:rPr>
              <a:t>】</a:t>
            </a:r>
          </a:p>
        </p:txBody>
      </p:sp>
      <p:grpSp>
        <p:nvGrpSpPr>
          <p:cNvPr id="27" name="グループ化 26"/>
          <p:cNvGrpSpPr/>
          <p:nvPr/>
        </p:nvGrpSpPr>
        <p:grpSpPr>
          <a:xfrm>
            <a:off x="351711" y="1785127"/>
            <a:ext cx="9281809" cy="3040658"/>
            <a:chOff x="416495" y="2399717"/>
            <a:chExt cx="9281809" cy="3040658"/>
          </a:xfrm>
        </p:grpSpPr>
        <p:grpSp>
          <p:nvGrpSpPr>
            <p:cNvPr id="18" name="グループ化 17"/>
            <p:cNvGrpSpPr/>
            <p:nvPr/>
          </p:nvGrpSpPr>
          <p:grpSpPr>
            <a:xfrm>
              <a:off x="416495" y="2814672"/>
              <a:ext cx="9281809" cy="591118"/>
              <a:chOff x="320201" y="1999560"/>
              <a:chExt cx="9281809" cy="591118"/>
            </a:xfrm>
          </p:grpSpPr>
          <p:grpSp>
            <p:nvGrpSpPr>
              <p:cNvPr id="10" name="グループ化 9"/>
              <p:cNvGrpSpPr/>
              <p:nvPr/>
            </p:nvGrpSpPr>
            <p:grpSpPr>
              <a:xfrm>
                <a:off x="320201" y="1999560"/>
                <a:ext cx="9281809" cy="591118"/>
                <a:chOff x="5875447" y="2452217"/>
                <a:chExt cx="9281809" cy="1151959"/>
              </a:xfrm>
            </p:grpSpPr>
            <p:sp>
              <p:nvSpPr>
                <p:cNvPr id="8" name="正方形/長方形 7"/>
                <p:cNvSpPr/>
                <p:nvPr/>
              </p:nvSpPr>
              <p:spPr>
                <a:xfrm>
                  <a:off x="5875447" y="2455686"/>
                  <a:ext cx="4885057" cy="1148490"/>
                </a:xfrm>
                <a:prstGeom prst="rect">
                  <a:avLst/>
                </a:prstGeom>
                <a:solidFill>
                  <a:srgbClr val="FF9966">
                    <a:alpha val="43137"/>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10644614" y="2455684"/>
                  <a:ext cx="2640434" cy="1148488"/>
                </a:xfrm>
                <a:prstGeom prst="rect">
                  <a:avLst/>
                </a:prstGeom>
                <a:solidFill>
                  <a:srgbClr val="C5FFDF"/>
                </a:solid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13207235" y="2452217"/>
                  <a:ext cx="1950021" cy="1151957"/>
                </a:xfrm>
                <a:prstGeom prst="rect">
                  <a:avLst/>
                </a:prstGeom>
                <a:solidFill>
                  <a:srgbClr val="FFFF99"/>
                </a:solidFill>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 name="正方形/長方形 11"/>
              <p:cNvSpPr/>
              <p:nvPr/>
            </p:nvSpPr>
            <p:spPr>
              <a:xfrm>
                <a:off x="7901918" y="2002542"/>
                <a:ext cx="1350049" cy="584775"/>
              </a:xfrm>
              <a:prstGeom prst="rect">
                <a:avLst/>
              </a:prstGeom>
            </p:spPr>
            <p:txBody>
              <a:bodyPr wrap="none">
                <a:spAutoFit/>
              </a:bodyPr>
              <a:lstStyle/>
              <a:p>
                <a:pPr marL="93655" indent="-93655" algn="ctr" defTabSz="856535"/>
                <a:r>
                  <a:rPr lang="ja-JP" altLang="en-US" sz="1600" dirty="0">
                    <a:solidFill>
                      <a:prstClr val="black"/>
                    </a:solidFill>
                  </a:rPr>
                  <a:t>建替が必要</a:t>
                </a:r>
                <a:r>
                  <a:rPr lang="ja-JP" altLang="en-US" sz="1600" dirty="0" smtClean="0">
                    <a:solidFill>
                      <a:prstClr val="black"/>
                    </a:solidFill>
                  </a:rPr>
                  <a:t>な</a:t>
                </a:r>
                <a:endParaRPr lang="en-US" altLang="ja-JP" sz="1600" dirty="0" smtClean="0">
                  <a:solidFill>
                    <a:prstClr val="black"/>
                  </a:solidFill>
                </a:endParaRPr>
              </a:p>
              <a:p>
                <a:pPr marL="93655" indent="-93655" algn="ctr" defTabSz="856535"/>
                <a:r>
                  <a:rPr lang="ja-JP" altLang="en-US" sz="1600" dirty="0" smtClean="0">
                    <a:solidFill>
                      <a:prstClr val="black"/>
                    </a:solidFill>
                  </a:rPr>
                  <a:t>ハウス面積</a:t>
                </a:r>
                <a:endParaRPr lang="en-US" altLang="ja-JP" sz="1600" dirty="0" smtClean="0">
                  <a:solidFill>
                    <a:prstClr val="black"/>
                  </a:solidFill>
                </a:endParaRPr>
              </a:p>
            </p:txBody>
          </p:sp>
          <p:sp>
            <p:nvSpPr>
              <p:cNvPr id="13" name="正方形/長方形 12"/>
              <p:cNvSpPr/>
              <p:nvPr/>
            </p:nvSpPr>
            <p:spPr>
              <a:xfrm>
                <a:off x="5281530" y="2125841"/>
                <a:ext cx="2236510" cy="338554"/>
              </a:xfrm>
              <a:prstGeom prst="rect">
                <a:avLst/>
              </a:prstGeom>
            </p:spPr>
            <p:txBody>
              <a:bodyPr wrap="none">
                <a:spAutoFit/>
              </a:bodyPr>
              <a:lstStyle/>
              <a:p>
                <a:pPr algn="ctr"/>
                <a:r>
                  <a:rPr lang="ja-JP" altLang="en-US" sz="1600" dirty="0">
                    <a:solidFill>
                      <a:prstClr val="black"/>
                    </a:solidFill>
                  </a:rPr>
                  <a:t>補強が必要なハウス</a:t>
                </a:r>
                <a:r>
                  <a:rPr lang="ja-JP" altLang="en-US" sz="1600" dirty="0" smtClean="0">
                    <a:solidFill>
                      <a:prstClr val="black"/>
                    </a:solidFill>
                  </a:rPr>
                  <a:t>面積</a:t>
                </a:r>
                <a:endParaRPr lang="en-US" altLang="ja-JP" sz="1600" dirty="0" smtClean="0">
                  <a:solidFill>
                    <a:prstClr val="black"/>
                  </a:solidFill>
                </a:endParaRPr>
              </a:p>
            </p:txBody>
          </p:sp>
          <p:sp>
            <p:nvSpPr>
              <p:cNvPr id="15" name="正方形/長方形 14"/>
              <p:cNvSpPr/>
              <p:nvPr/>
            </p:nvSpPr>
            <p:spPr>
              <a:xfrm>
                <a:off x="918502" y="2144365"/>
                <a:ext cx="2932214" cy="338554"/>
              </a:xfrm>
              <a:prstGeom prst="rect">
                <a:avLst/>
              </a:prstGeom>
            </p:spPr>
            <p:txBody>
              <a:bodyPr wrap="none">
                <a:spAutoFit/>
              </a:bodyPr>
              <a:lstStyle/>
              <a:p>
                <a:pPr algn="ctr"/>
                <a:r>
                  <a:rPr lang="ja-JP" altLang="en-US" sz="1600" dirty="0">
                    <a:solidFill>
                      <a:prstClr val="black"/>
                    </a:solidFill>
                  </a:rPr>
                  <a:t>保守管理のみで対応可能な</a:t>
                </a:r>
                <a:r>
                  <a:rPr lang="ja-JP" altLang="en-US" sz="1600" dirty="0" smtClean="0">
                    <a:solidFill>
                      <a:prstClr val="black"/>
                    </a:solidFill>
                  </a:rPr>
                  <a:t>面積</a:t>
                </a:r>
                <a:endParaRPr lang="en-US" altLang="ja-JP" sz="1600" dirty="0" smtClean="0">
                  <a:solidFill>
                    <a:prstClr val="black"/>
                  </a:solidFill>
                </a:endParaRPr>
              </a:p>
            </p:txBody>
          </p:sp>
        </p:grpSp>
        <p:sp>
          <p:nvSpPr>
            <p:cNvPr id="5" name="左矢印 4"/>
            <p:cNvSpPr/>
            <p:nvPr/>
          </p:nvSpPr>
          <p:spPr>
            <a:xfrm>
              <a:off x="416496" y="2520338"/>
              <a:ext cx="3168000" cy="148113"/>
            </a:xfrm>
            <a:prstGeom prst="leftArrow">
              <a:avLst/>
            </a:prstGeom>
            <a:noFill/>
            <a:ln>
              <a:solidFill>
                <a:srgbClr val="4F81B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左矢印 36"/>
            <p:cNvSpPr/>
            <p:nvPr/>
          </p:nvSpPr>
          <p:spPr>
            <a:xfrm flipH="1">
              <a:off x="5910456" y="2518093"/>
              <a:ext cx="3780000" cy="150358"/>
            </a:xfrm>
            <a:prstGeom prst="leftArrow">
              <a:avLst/>
            </a:prstGeom>
            <a:noFill/>
            <a:ln>
              <a:solidFill>
                <a:srgbClr val="4F81B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619920" y="2399717"/>
              <a:ext cx="2232000" cy="338554"/>
            </a:xfrm>
            <a:prstGeom prst="rect">
              <a:avLst/>
            </a:prstGeom>
            <a:noFill/>
            <a:ln w="28575">
              <a:solidFill>
                <a:srgbClr val="FF6600"/>
              </a:solidFill>
            </a:ln>
          </p:spPr>
          <p:txBody>
            <a:bodyPr wrap="square" rtlCol="0">
              <a:spAutoFit/>
            </a:bodyPr>
            <a:lstStyle/>
            <a:p>
              <a:pPr algn="ctr"/>
              <a:r>
                <a:rPr lang="ja-JP" altLang="en-US" sz="1600" b="1" dirty="0" smtClean="0"/>
                <a:t>要対策面積＝保守</a:t>
              </a:r>
              <a:r>
                <a:rPr lang="ja-JP" altLang="en-US" sz="1600" b="1" dirty="0"/>
                <a:t>管理</a:t>
              </a:r>
              <a:endParaRPr kumimoji="1" lang="ja-JP" altLang="en-US" sz="1600" b="1" dirty="0"/>
            </a:p>
          </p:txBody>
        </p:sp>
        <p:cxnSp>
          <p:nvCxnSpPr>
            <p:cNvPr id="24" name="直線コネクタ 23"/>
            <p:cNvCxnSpPr/>
            <p:nvPr/>
          </p:nvCxnSpPr>
          <p:spPr>
            <a:xfrm>
              <a:off x="416496" y="3405788"/>
              <a:ext cx="0" cy="193394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2" name="下矢印 51"/>
            <p:cNvSpPr/>
            <p:nvPr/>
          </p:nvSpPr>
          <p:spPr>
            <a:xfrm rot="10800000">
              <a:off x="8356320" y="3438000"/>
              <a:ext cx="689720" cy="275332"/>
            </a:xfrm>
            <a:prstGeom prst="downArrow">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lIns="91433" tIns="45716" rIns="91433" bIns="45716"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下矢印 53"/>
            <p:cNvSpPr/>
            <p:nvPr/>
          </p:nvSpPr>
          <p:spPr>
            <a:xfrm rot="10800000">
              <a:off x="6200272" y="3431217"/>
              <a:ext cx="689720" cy="275332"/>
            </a:xfrm>
            <a:prstGeom prst="downArrow">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lIns="91433" tIns="45716" rIns="91433" bIns="45716"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下矢印 54"/>
            <p:cNvSpPr/>
            <p:nvPr/>
          </p:nvSpPr>
          <p:spPr>
            <a:xfrm rot="10800000">
              <a:off x="2317408" y="3431217"/>
              <a:ext cx="689720" cy="275332"/>
            </a:xfrm>
            <a:prstGeom prst="downArrow">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lIns="91433" tIns="45716" rIns="91433" bIns="45716"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7825316" y="4424712"/>
              <a:ext cx="1813226" cy="1015663"/>
            </a:xfrm>
            <a:prstGeom prst="rect">
              <a:avLst/>
            </a:prstGeom>
            <a:noFill/>
            <a:ln>
              <a:solidFill>
                <a:schemeClr val="tx1"/>
              </a:solidFill>
            </a:ln>
          </p:spPr>
          <p:txBody>
            <a:bodyPr wrap="square" rtlCol="0">
              <a:spAutoFit/>
            </a:bodyPr>
            <a:lstStyle/>
            <a:p>
              <a:pPr algn="ctr"/>
              <a:r>
                <a:rPr lang="ja-JP" altLang="en-US" sz="1200" b="1" u="sng" dirty="0" smtClean="0">
                  <a:solidFill>
                    <a:prstClr val="black"/>
                  </a:solidFill>
                </a:rPr>
                <a:t>機能向上の場合、</a:t>
              </a:r>
              <a:endParaRPr lang="en-US" altLang="ja-JP" sz="1200" b="1" u="sng" dirty="0" smtClean="0">
                <a:solidFill>
                  <a:prstClr val="black"/>
                </a:solidFill>
              </a:endParaRPr>
            </a:p>
            <a:p>
              <a:pPr algn="ctr"/>
              <a:r>
                <a:rPr lang="ja-JP" altLang="en-US" sz="1200" b="1" u="sng" dirty="0" smtClean="0">
                  <a:solidFill>
                    <a:prstClr val="black"/>
                  </a:solidFill>
                </a:rPr>
                <a:t>強い</a:t>
              </a:r>
              <a:r>
                <a:rPr lang="ja-JP" altLang="en-US" sz="1200" b="1" u="sng" dirty="0">
                  <a:solidFill>
                    <a:prstClr val="black"/>
                  </a:solidFill>
                </a:rPr>
                <a:t>農業・担い手づくり総合支援交付金</a:t>
              </a:r>
              <a:r>
                <a:rPr lang="ja-JP" altLang="en-US" sz="1200" b="1" u="sng" dirty="0" smtClean="0">
                  <a:solidFill>
                    <a:prstClr val="black"/>
                  </a:solidFill>
                </a:rPr>
                <a:t>等</a:t>
              </a:r>
              <a:endParaRPr lang="en-US" altLang="ja-JP" sz="1200" b="1" u="sng" dirty="0" smtClean="0">
                <a:solidFill>
                  <a:prstClr val="black"/>
                </a:solidFill>
              </a:endParaRPr>
            </a:p>
            <a:p>
              <a:pPr algn="ctr"/>
              <a:r>
                <a:rPr kumimoji="1" lang="ja-JP" altLang="en-US" sz="1200" dirty="0" smtClean="0">
                  <a:solidFill>
                    <a:prstClr val="black"/>
                  </a:solidFill>
                </a:rPr>
                <a:t>（十分な耐候性がなく、建替が必要なハウス）</a:t>
              </a:r>
              <a:endParaRPr kumimoji="1" lang="ja-JP" altLang="en-US" sz="1200" dirty="0"/>
            </a:p>
          </p:txBody>
        </p:sp>
        <p:sp>
          <p:nvSpPr>
            <p:cNvPr id="26" name="大かっこ 25"/>
            <p:cNvSpPr/>
            <p:nvPr/>
          </p:nvSpPr>
          <p:spPr>
            <a:xfrm>
              <a:off x="7838238" y="3702819"/>
              <a:ext cx="1800303" cy="68798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smtClean="0">
                  <a:solidFill>
                    <a:prstClr val="black"/>
                  </a:solidFill>
                </a:rPr>
                <a:t>・耐候</a:t>
              </a:r>
              <a:r>
                <a:rPr lang="ja-JP" altLang="en-US" sz="1400" dirty="0">
                  <a:solidFill>
                    <a:prstClr val="black"/>
                  </a:solidFill>
                </a:rPr>
                <a:t>性</a:t>
              </a:r>
              <a:r>
                <a:rPr lang="ja-JP" altLang="en-US" sz="1400" dirty="0" smtClean="0">
                  <a:solidFill>
                    <a:prstClr val="black"/>
                  </a:solidFill>
                </a:rPr>
                <a:t>ハウス</a:t>
              </a:r>
              <a:r>
                <a:rPr lang="ja-JP" altLang="en-US" sz="1400" dirty="0">
                  <a:solidFill>
                    <a:prstClr val="black"/>
                  </a:solidFill>
                </a:rPr>
                <a:t>、</a:t>
              </a:r>
              <a:r>
                <a:rPr lang="ja-JP" altLang="en-US" sz="1400" dirty="0" smtClean="0">
                  <a:solidFill>
                    <a:prstClr val="black"/>
                  </a:solidFill>
                </a:rPr>
                <a:t>強度</a:t>
              </a:r>
              <a:r>
                <a:rPr lang="ja-JP" altLang="en-US" sz="1400" dirty="0">
                  <a:solidFill>
                    <a:prstClr val="black"/>
                  </a:solidFill>
                </a:rPr>
                <a:t>の高いパイプハウスの導入等</a:t>
              </a:r>
              <a:endParaRPr kumimoji="1" lang="ja-JP" altLang="en-US" sz="1400" dirty="0"/>
            </a:p>
          </p:txBody>
        </p:sp>
        <p:sp>
          <p:nvSpPr>
            <p:cNvPr id="57" name="大かっこ 56"/>
            <p:cNvSpPr/>
            <p:nvPr/>
          </p:nvSpPr>
          <p:spPr>
            <a:xfrm>
              <a:off x="5317970" y="3740874"/>
              <a:ext cx="2292102" cy="22552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smtClean="0">
                  <a:solidFill>
                    <a:prstClr val="black"/>
                  </a:solidFill>
                </a:rPr>
                <a:t>・</a:t>
              </a:r>
              <a:r>
                <a:rPr lang="ja-JP" altLang="en-US" sz="1400" dirty="0">
                  <a:solidFill>
                    <a:prstClr val="black"/>
                  </a:solidFill>
                </a:rPr>
                <a:t>補強</a:t>
              </a:r>
              <a:r>
                <a:rPr lang="ja-JP" altLang="en-US" sz="1400" dirty="0" smtClean="0">
                  <a:solidFill>
                    <a:prstClr val="black"/>
                  </a:solidFill>
                </a:rPr>
                <a:t>資材の導入等を支援</a:t>
              </a:r>
              <a:endParaRPr lang="en-US" altLang="ja-JP" sz="1400" dirty="0">
                <a:solidFill>
                  <a:prstClr val="black"/>
                </a:solidFill>
              </a:endParaRPr>
            </a:p>
          </p:txBody>
        </p:sp>
        <p:sp>
          <p:nvSpPr>
            <p:cNvPr id="58" name="大かっこ 57"/>
            <p:cNvSpPr/>
            <p:nvPr/>
          </p:nvSpPr>
          <p:spPr>
            <a:xfrm>
              <a:off x="1682755" y="3784376"/>
              <a:ext cx="2029429" cy="25126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smtClean="0">
                  <a:solidFill>
                    <a:prstClr val="black"/>
                  </a:solidFill>
                </a:rPr>
                <a:t>・講習会の開催等</a:t>
              </a:r>
              <a:r>
                <a:rPr lang="ja-JP" altLang="en-US" sz="1400" dirty="0">
                  <a:solidFill>
                    <a:prstClr val="black"/>
                  </a:solidFill>
                </a:rPr>
                <a:t>を</a:t>
              </a:r>
              <a:r>
                <a:rPr lang="ja-JP" altLang="en-US" sz="1400" dirty="0" smtClean="0">
                  <a:solidFill>
                    <a:prstClr val="black"/>
                  </a:solidFill>
                </a:rPr>
                <a:t>支援</a:t>
              </a:r>
              <a:endParaRPr lang="en-US" altLang="ja-JP" sz="1400" dirty="0">
                <a:solidFill>
                  <a:prstClr val="black"/>
                </a:solidFill>
              </a:endParaRPr>
            </a:p>
          </p:txBody>
        </p:sp>
        <p:sp>
          <p:nvSpPr>
            <p:cNvPr id="56" name="テキスト ボックス 55"/>
            <p:cNvSpPr txBox="1"/>
            <p:nvPr/>
          </p:nvSpPr>
          <p:spPr>
            <a:xfrm>
              <a:off x="1581917" y="4514084"/>
              <a:ext cx="5595852" cy="523220"/>
            </a:xfrm>
            <a:prstGeom prst="rect">
              <a:avLst/>
            </a:prstGeom>
            <a:solidFill>
              <a:schemeClr val="bg1"/>
            </a:solidFill>
            <a:ln>
              <a:solidFill>
                <a:schemeClr val="tx1"/>
              </a:solidFill>
            </a:ln>
          </p:spPr>
          <p:txBody>
            <a:bodyPr wrap="square" rtlCol="0">
              <a:spAutoFit/>
            </a:bodyPr>
            <a:lstStyle/>
            <a:p>
              <a:pPr algn="ctr"/>
              <a:r>
                <a:rPr lang="ja-JP" altLang="en-US" sz="1400" b="1" u="sng" dirty="0">
                  <a:solidFill>
                    <a:prstClr val="black"/>
                  </a:solidFill>
                </a:rPr>
                <a:t>農業用ハウス強靱化緊急対策</a:t>
              </a:r>
              <a:r>
                <a:rPr lang="ja-JP" altLang="en-US" sz="1400" b="1" u="sng" dirty="0" smtClean="0">
                  <a:solidFill>
                    <a:prstClr val="black"/>
                  </a:solidFill>
                </a:rPr>
                <a:t>事業</a:t>
              </a:r>
              <a:endParaRPr lang="en-US" altLang="ja-JP" sz="1400" b="1" u="sng" dirty="0" smtClean="0">
                <a:solidFill>
                  <a:prstClr val="black"/>
                </a:solidFill>
              </a:endParaRPr>
            </a:p>
            <a:p>
              <a:pPr algn="ctr"/>
              <a:r>
                <a:rPr kumimoji="1" lang="ja-JP" altLang="en-US" sz="1400" dirty="0" smtClean="0">
                  <a:solidFill>
                    <a:prstClr val="black"/>
                  </a:solidFill>
                </a:rPr>
                <a:t>（</a:t>
              </a:r>
              <a:r>
                <a:rPr lang="ja-JP" altLang="en-US" sz="1400" dirty="0">
                  <a:solidFill>
                    <a:prstClr val="black"/>
                  </a:solidFill>
                </a:rPr>
                <a:t>十分な耐候性がなく、今後</a:t>
              </a:r>
              <a:r>
                <a:rPr lang="en-US" altLang="ja-JP" sz="1400" dirty="0">
                  <a:solidFill>
                    <a:prstClr val="black"/>
                  </a:solidFill>
                </a:rPr>
                <a:t>10</a:t>
              </a:r>
              <a:r>
                <a:rPr lang="ja-JP" altLang="en-US" sz="1400" dirty="0">
                  <a:solidFill>
                    <a:prstClr val="black"/>
                  </a:solidFill>
                </a:rPr>
                <a:t>年は使用すると見込まれる農業用ハウス</a:t>
              </a:r>
              <a:r>
                <a:rPr kumimoji="1" lang="ja-JP" altLang="en-US" sz="1400" dirty="0" smtClean="0">
                  <a:solidFill>
                    <a:prstClr val="black"/>
                  </a:solidFill>
                </a:rPr>
                <a:t>）</a:t>
              </a:r>
              <a:endParaRPr kumimoji="1" lang="ja-JP" altLang="en-US" sz="1400" dirty="0"/>
            </a:p>
          </p:txBody>
        </p:sp>
      </p:grpSp>
      <p:grpSp>
        <p:nvGrpSpPr>
          <p:cNvPr id="62" name="グループ化 61"/>
          <p:cNvGrpSpPr/>
          <p:nvPr/>
        </p:nvGrpSpPr>
        <p:grpSpPr>
          <a:xfrm>
            <a:off x="-39108" y="5040810"/>
            <a:ext cx="5468463" cy="1750261"/>
            <a:chOff x="-39108" y="4875710"/>
            <a:chExt cx="5468463" cy="1750261"/>
          </a:xfrm>
        </p:grpSpPr>
        <p:sp>
          <p:nvSpPr>
            <p:cNvPr id="2" name="正方形/長方形 1"/>
            <p:cNvSpPr/>
            <p:nvPr/>
          </p:nvSpPr>
          <p:spPr>
            <a:xfrm>
              <a:off x="892416" y="4875710"/>
              <a:ext cx="1740270" cy="814717"/>
            </a:xfrm>
            <a:prstGeom prst="rect">
              <a:avLst/>
            </a:prstGeom>
            <a:solidFill>
              <a:schemeClr val="bg1"/>
            </a:solid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農業用ハウス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災害被害防止</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計画</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事業実施計画</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a:stCxn id="2" idx="2"/>
            </p:cNvCxnSpPr>
            <p:nvPr/>
          </p:nvCxnSpPr>
          <p:spPr>
            <a:xfrm>
              <a:off x="1762551" y="5690427"/>
              <a:ext cx="0" cy="2588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368390" y="5959828"/>
              <a:ext cx="0" cy="171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373059" y="5959828"/>
              <a:ext cx="3187914"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448944" y="6164306"/>
              <a:ext cx="684076" cy="461665"/>
            </a:xfrm>
            <a:prstGeom prst="rect">
              <a:avLst/>
            </a:prstGeom>
            <a:noFill/>
          </p:spPr>
          <p:txBody>
            <a:bodyPr wrap="square" rtlCol="0">
              <a:spAutoFit/>
            </a:bodyPr>
            <a:lstStyle/>
            <a:p>
              <a:r>
                <a:rPr lang="en-US" altLang="ja-JP" sz="2400" dirty="0"/>
                <a:t>…</a:t>
              </a:r>
              <a:endParaRPr lang="ja-JP" altLang="en-US" sz="2400" dirty="0"/>
            </a:p>
          </p:txBody>
        </p:sp>
        <p:sp>
          <p:nvSpPr>
            <p:cNvPr id="39" name="正方形/長方形 38"/>
            <p:cNvSpPr/>
            <p:nvPr/>
          </p:nvSpPr>
          <p:spPr>
            <a:xfrm>
              <a:off x="897698" y="6159787"/>
              <a:ext cx="1116451" cy="458467"/>
            </a:xfrm>
            <a:prstGeom prst="rect">
              <a:avLst/>
            </a:prstGeom>
            <a:solidFill>
              <a:schemeClr val="bg1"/>
            </a:solid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産地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計画</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①</a:t>
              </a:r>
            </a:p>
          </p:txBody>
        </p:sp>
        <p:sp>
          <p:nvSpPr>
            <p:cNvPr id="41" name="正方形/長方形 40"/>
            <p:cNvSpPr/>
            <p:nvPr/>
          </p:nvSpPr>
          <p:spPr>
            <a:xfrm>
              <a:off x="2165862" y="6159787"/>
              <a:ext cx="1116451" cy="458467"/>
            </a:xfrm>
            <a:prstGeom prst="rect">
              <a:avLst/>
            </a:prstGeom>
            <a:solidFill>
              <a:schemeClr val="bg1"/>
            </a:solid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産地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計画</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②</a:t>
              </a:r>
            </a:p>
          </p:txBody>
        </p:sp>
        <p:sp>
          <p:nvSpPr>
            <p:cNvPr id="42" name="正方形/長方形 41"/>
            <p:cNvSpPr/>
            <p:nvPr/>
          </p:nvSpPr>
          <p:spPr>
            <a:xfrm>
              <a:off x="3391262" y="6159787"/>
              <a:ext cx="1116451" cy="458467"/>
            </a:xfrm>
            <a:prstGeom prst="rect">
              <a:avLst/>
            </a:prstGeom>
            <a:solidFill>
              <a:schemeClr val="bg1"/>
            </a:solid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産地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計画</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②</a:t>
              </a:r>
            </a:p>
          </p:txBody>
        </p:sp>
        <p:sp>
          <p:nvSpPr>
            <p:cNvPr id="20" name="テキスト ボックス 19"/>
            <p:cNvSpPr txBox="1"/>
            <p:nvPr/>
          </p:nvSpPr>
          <p:spPr>
            <a:xfrm>
              <a:off x="2772308" y="4959902"/>
              <a:ext cx="2657047" cy="646331"/>
            </a:xfrm>
            <a:prstGeom prst="rect">
              <a:avLst/>
            </a:prstGeom>
            <a:noFill/>
          </p:spPr>
          <p:txBody>
            <a:bodyPr wrap="square" rtlCol="0">
              <a:spAutoFit/>
            </a:bodyPr>
            <a:lstStyle/>
            <a:p>
              <a:r>
                <a:rPr lang="ja-JP" altLang="en-US" sz="1200" dirty="0"/>
                <a:t>都道府県で策定する被害防止計画（本事業を活用する場合は事業実施</a:t>
              </a:r>
              <a:r>
                <a:rPr lang="ja-JP" altLang="en-US" sz="1200" dirty="0" smtClean="0"/>
                <a:t>計画に添付。</a:t>
              </a:r>
              <a:r>
                <a:rPr lang="ja-JP" altLang="en-US" sz="1200" dirty="0"/>
                <a:t>）</a:t>
              </a:r>
            </a:p>
          </p:txBody>
        </p:sp>
        <p:sp>
          <p:nvSpPr>
            <p:cNvPr id="6" name="テキスト ボックス 5"/>
            <p:cNvSpPr txBox="1"/>
            <p:nvPr/>
          </p:nvSpPr>
          <p:spPr>
            <a:xfrm>
              <a:off x="-7576" y="5144567"/>
              <a:ext cx="1976592" cy="276999"/>
            </a:xfrm>
            <a:prstGeom prst="rect">
              <a:avLst/>
            </a:prstGeom>
            <a:noFill/>
          </p:spPr>
          <p:txBody>
            <a:bodyPr wrap="square" rtlCol="0">
              <a:spAutoFit/>
            </a:bodyPr>
            <a:lstStyle/>
            <a:p>
              <a:r>
                <a:rPr lang="ja-JP" altLang="en-US" sz="1200" dirty="0" smtClean="0"/>
                <a:t>（県計画）</a:t>
              </a:r>
              <a:endParaRPr kumimoji="1" lang="ja-JP" altLang="en-US" sz="1200" dirty="0"/>
            </a:p>
          </p:txBody>
        </p:sp>
        <p:sp>
          <p:nvSpPr>
            <p:cNvPr id="44" name="テキスト ボックス 43"/>
            <p:cNvSpPr txBox="1"/>
            <p:nvPr/>
          </p:nvSpPr>
          <p:spPr>
            <a:xfrm>
              <a:off x="-39108" y="6021288"/>
              <a:ext cx="1297498" cy="276999"/>
            </a:xfrm>
            <a:prstGeom prst="rect">
              <a:avLst/>
            </a:prstGeom>
            <a:noFill/>
          </p:spPr>
          <p:txBody>
            <a:bodyPr wrap="square" rtlCol="0">
              <a:spAutoFit/>
            </a:bodyPr>
            <a:lstStyle/>
            <a:p>
              <a:r>
                <a:rPr lang="ja-JP" altLang="en-US" sz="1200" dirty="0" smtClean="0"/>
                <a:t>（産地計画）</a:t>
              </a:r>
              <a:endParaRPr kumimoji="1" lang="ja-JP" altLang="en-US" sz="1200" dirty="0"/>
            </a:p>
          </p:txBody>
        </p:sp>
        <p:cxnSp>
          <p:nvCxnSpPr>
            <p:cNvPr id="63" name="直線コネクタ 62"/>
            <p:cNvCxnSpPr/>
            <p:nvPr/>
          </p:nvCxnSpPr>
          <p:spPr>
            <a:xfrm>
              <a:off x="2469415" y="5974286"/>
              <a:ext cx="0" cy="171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814407" y="5974286"/>
              <a:ext cx="0" cy="17194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5" name="直線コネクタ 64"/>
          <p:cNvCxnSpPr/>
          <p:nvPr/>
        </p:nvCxnSpPr>
        <p:spPr>
          <a:xfrm>
            <a:off x="7683500" y="2823410"/>
            <a:ext cx="0" cy="193394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9633520" y="2782625"/>
            <a:ext cx="0" cy="193394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3981981797"/>
              </p:ext>
            </p:extLst>
          </p:nvPr>
        </p:nvGraphicFramePr>
        <p:xfrm>
          <a:off x="6246642" y="5257776"/>
          <a:ext cx="3523396" cy="1219200"/>
        </p:xfrm>
        <a:graphic>
          <a:graphicData uri="http://schemas.openxmlformats.org/drawingml/2006/table">
            <a:tbl>
              <a:tblPr firstRow="1" bandRow="1">
                <a:tableStyleId>{5C22544A-7EE6-4342-B048-85BDC9FD1C3A}</a:tableStyleId>
              </a:tblPr>
              <a:tblGrid>
                <a:gridCol w="880849"/>
                <a:gridCol w="880849"/>
                <a:gridCol w="880849"/>
                <a:gridCol w="880849"/>
              </a:tblGrid>
              <a:tr h="295929">
                <a:tc gridSpan="4">
                  <a:txBody>
                    <a:bodyPr/>
                    <a:lstStyle/>
                    <a:p>
                      <a:r>
                        <a:rPr kumimoji="1" lang="ja-JP" altLang="en-US" sz="1400" dirty="0" smtClean="0"/>
                        <a:t>要対策面積</a:t>
                      </a:r>
                      <a:endParaRPr kumimoji="1" lang="ja-JP" altLang="en-US" sz="14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sz="1400" dirty="0"/>
                    </a:p>
                  </a:txBody>
                  <a:tcPr/>
                </a:tc>
              </a:tr>
              <a:tr h="295929">
                <a:tc rowSpan="3">
                  <a:txBody>
                    <a:bodyPr/>
                    <a:lstStyle/>
                    <a:p>
                      <a:r>
                        <a:rPr kumimoji="1" lang="ja-JP" altLang="en-US" sz="1400" dirty="0" smtClean="0"/>
                        <a:t>〇〇</a:t>
                      </a:r>
                      <a:r>
                        <a:rPr kumimoji="1" lang="en-US" altLang="ja-JP" sz="1400" dirty="0" smtClean="0"/>
                        <a:t>ha</a:t>
                      </a:r>
                      <a:endParaRPr kumimoji="1" lang="ja-JP" altLang="en-US" sz="1400" dirty="0"/>
                    </a:p>
                  </a:txBody>
                  <a:tcPr/>
                </a:tc>
                <a:tc gridSpan="3">
                  <a:txBody>
                    <a:bodyPr/>
                    <a:lstStyle/>
                    <a:p>
                      <a:r>
                        <a:rPr kumimoji="1" lang="ja-JP" altLang="en-US" sz="1400" dirty="0" smtClean="0"/>
                        <a:t>保守管理済み</a:t>
                      </a:r>
                      <a:endParaRPr kumimoji="1" lang="ja-JP" altLang="en-US" sz="1400" dirty="0"/>
                    </a:p>
                  </a:txBody>
                  <a:tcPr>
                    <a:solidFill>
                      <a:srgbClr val="FF9966"/>
                    </a:solidFill>
                  </a:tcPr>
                </a:tc>
                <a:tc hMerge="1">
                  <a:txBody>
                    <a:bodyPr/>
                    <a:lstStyle/>
                    <a:p>
                      <a:endParaRPr kumimoji="1" lang="ja-JP" altLang="en-US" dirty="0"/>
                    </a:p>
                  </a:txBody>
                  <a:tcPr/>
                </a:tc>
                <a:tc hMerge="1">
                  <a:txBody>
                    <a:bodyPr/>
                    <a:lstStyle/>
                    <a:p>
                      <a:endParaRPr kumimoji="1" lang="ja-JP" altLang="en-US" dirty="0"/>
                    </a:p>
                  </a:txBody>
                  <a:tcPr/>
                </a:tc>
              </a:tr>
              <a:tr h="295929">
                <a:tc vMerge="1">
                  <a:txBody>
                    <a:bodyPr/>
                    <a:lstStyle/>
                    <a:p>
                      <a:endParaRPr kumimoji="1" lang="ja-JP" altLang="en-US" dirty="0"/>
                    </a:p>
                  </a:txBody>
                  <a:tcPr/>
                </a:tc>
                <a:tc rowSpan="2">
                  <a:txBody>
                    <a:bodyPr/>
                    <a:lstStyle/>
                    <a:p>
                      <a:r>
                        <a:rPr kumimoji="1" lang="ja-JP" altLang="en-US" sz="1400" dirty="0" smtClean="0"/>
                        <a:t>〇〇</a:t>
                      </a:r>
                      <a:r>
                        <a:rPr kumimoji="1" lang="en-US" altLang="ja-JP" sz="1400" dirty="0" smtClean="0"/>
                        <a:t>ha</a:t>
                      </a:r>
                      <a:endParaRPr kumimoji="1" lang="ja-JP" altLang="en-US" sz="1400" dirty="0"/>
                    </a:p>
                  </a:txBody>
                  <a:tcPr/>
                </a:tc>
                <a:tc>
                  <a:txBody>
                    <a:bodyPr/>
                    <a:lstStyle/>
                    <a:p>
                      <a:r>
                        <a:rPr kumimoji="1" lang="ja-JP" altLang="en-US" sz="1400" dirty="0" smtClean="0"/>
                        <a:t>補強済み</a:t>
                      </a:r>
                      <a:endParaRPr kumimoji="1" lang="ja-JP" altLang="en-US" sz="1400" dirty="0"/>
                    </a:p>
                  </a:txBody>
                  <a:tcPr>
                    <a:solidFill>
                      <a:srgbClr val="C5FFDF"/>
                    </a:solidFill>
                  </a:tcPr>
                </a:tc>
                <a:tc>
                  <a:txBody>
                    <a:bodyPr/>
                    <a:lstStyle/>
                    <a:p>
                      <a:r>
                        <a:rPr kumimoji="1" lang="ja-JP" altLang="en-US" sz="1400" dirty="0" smtClean="0"/>
                        <a:t>建替済み</a:t>
                      </a:r>
                      <a:endParaRPr kumimoji="1" lang="ja-JP" altLang="en-US" sz="1400" dirty="0"/>
                    </a:p>
                  </a:txBody>
                  <a:tcPr>
                    <a:solidFill>
                      <a:srgbClr val="FFFF99"/>
                    </a:solidFill>
                  </a:tcPr>
                </a:tc>
              </a:tr>
              <a:tr h="295929">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400" dirty="0" smtClean="0"/>
                        <a:t>〇〇</a:t>
                      </a:r>
                      <a:r>
                        <a:rPr kumimoji="1" lang="en-US" altLang="ja-JP" sz="1400" dirty="0" smtClean="0"/>
                        <a:t>ha</a:t>
                      </a:r>
                      <a:endParaRPr kumimoji="1" lang="ja-JP" altLang="en-US" sz="1400" dirty="0"/>
                    </a:p>
                  </a:txBody>
                  <a:tcPr/>
                </a:tc>
                <a:tc>
                  <a:txBody>
                    <a:bodyPr/>
                    <a:lstStyle/>
                    <a:p>
                      <a:r>
                        <a:rPr kumimoji="1" lang="ja-JP" altLang="en-US" sz="1400" dirty="0" smtClean="0"/>
                        <a:t>〇〇</a:t>
                      </a:r>
                      <a:r>
                        <a:rPr kumimoji="1" lang="en-US" altLang="ja-JP" sz="1400" dirty="0" smtClean="0"/>
                        <a:t>ha</a:t>
                      </a:r>
                      <a:endParaRPr kumimoji="1" lang="ja-JP" altLang="en-US" sz="1400" dirty="0"/>
                    </a:p>
                  </a:txBody>
                  <a:tcPr/>
                </a:tc>
              </a:tr>
            </a:tbl>
          </a:graphicData>
        </a:graphic>
      </p:graphicFrame>
      <p:sp>
        <p:nvSpPr>
          <p:cNvPr id="49" name="テキスト ボックス 48"/>
          <p:cNvSpPr txBox="1"/>
          <p:nvPr/>
        </p:nvSpPr>
        <p:spPr>
          <a:xfrm>
            <a:off x="4856821" y="6351711"/>
            <a:ext cx="1525661" cy="461665"/>
          </a:xfrm>
          <a:prstGeom prst="rect">
            <a:avLst/>
          </a:prstGeom>
          <a:noFill/>
        </p:spPr>
        <p:txBody>
          <a:bodyPr wrap="square" rtlCol="0">
            <a:spAutoFit/>
          </a:bodyPr>
          <a:lstStyle/>
          <a:p>
            <a:r>
              <a:rPr lang="ja-JP" altLang="en-US" sz="1200" dirty="0" smtClean="0"/>
              <a:t>事業に応募する産地は産地計画を提出</a:t>
            </a:r>
            <a:endParaRPr lang="ja-JP" altLang="en-US" sz="1200" dirty="0"/>
          </a:p>
        </p:txBody>
      </p:sp>
      <p:sp>
        <p:nvSpPr>
          <p:cNvPr id="50" name="正方形/長方形 49"/>
          <p:cNvSpPr/>
          <p:nvPr/>
        </p:nvSpPr>
        <p:spPr>
          <a:xfrm>
            <a:off x="9532368" y="6476771"/>
            <a:ext cx="360000" cy="360000"/>
          </a:xfrm>
          <a:prstGeom prst="rect">
            <a:avLst/>
          </a:prstGeom>
          <a:solidFill>
            <a:srgbClr val="050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prstClr val="white"/>
                </a:solidFill>
              </a:rPr>
              <a:t>3</a:t>
            </a:r>
          </a:p>
        </p:txBody>
      </p:sp>
    </p:spTree>
    <p:extLst>
      <p:ext uri="{BB962C8B-B14F-4D97-AF65-F5344CB8AC3E}">
        <p14:creationId xmlns:p14="http://schemas.microsoft.com/office/powerpoint/2010/main" val="2855681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88700" y="1609728"/>
            <a:ext cx="9673103" cy="5059632"/>
          </a:xfrm>
          <a:prstGeom prst="roundRect">
            <a:avLst>
              <a:gd name="adj" fmla="val 3395"/>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lIns="91433" tIns="45716" rIns="91433" bIns="45716" rtlCol="0" anchor="ctr"/>
          <a:lstStyle/>
          <a:p>
            <a:pPr defTabSz="856535"/>
            <a:endParaRPr lang="en-US" altLang="ja-JP" sz="1200" dirty="0">
              <a:solidFill>
                <a:prstClr val="black"/>
              </a:solidFill>
              <a:cs typeface="Meiryo UI" panose="020B0604030504040204" pitchFamily="50" charset="-128"/>
            </a:endParaRPr>
          </a:p>
          <a:p>
            <a:pPr defTabSz="856535"/>
            <a:endParaRPr lang="en-US" altLang="ja-JP" sz="1200" dirty="0">
              <a:solidFill>
                <a:prstClr val="black"/>
              </a:solidFill>
              <a:cs typeface="Meiryo UI" panose="020B0604030504040204" pitchFamily="50" charset="-128"/>
            </a:endParaRPr>
          </a:p>
        </p:txBody>
      </p:sp>
      <p:sp>
        <p:nvSpPr>
          <p:cNvPr id="32" name="正方形/長方形 31"/>
          <p:cNvSpPr/>
          <p:nvPr/>
        </p:nvSpPr>
        <p:spPr>
          <a:xfrm>
            <a:off x="21540" y="0"/>
            <a:ext cx="9849544" cy="383810"/>
          </a:xfrm>
          <a:prstGeom prst="rect">
            <a:avLst/>
          </a:prstGeom>
          <a:solidFill>
            <a:srgbClr val="0000CC"/>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5608" tIns="37645" rIns="95608" bIns="37645" anchor="ctr">
            <a:spAutoFit/>
          </a:bodyPr>
          <a:lstStyle/>
          <a:p>
            <a:pPr algn="ctr" defTabSz="956249"/>
            <a:r>
              <a:rPr lang="ja-JP" altLang="en-US" sz="2000" b="1" dirty="0">
                <a:solidFill>
                  <a:schemeClr val="bg1"/>
                </a:solidFill>
              </a:rPr>
              <a:t>農業用ハウス強靱化緊急対策事業</a:t>
            </a:r>
            <a:r>
              <a:rPr lang="en-US" altLang="ja-JP" sz="2000" b="1" dirty="0">
                <a:solidFill>
                  <a:schemeClr val="bg1"/>
                </a:solidFill>
              </a:rPr>
              <a:t>【</a:t>
            </a:r>
            <a:r>
              <a:rPr lang="ja-JP" altLang="en-US" sz="2000" b="1" dirty="0">
                <a:solidFill>
                  <a:schemeClr val="bg1"/>
                </a:solidFill>
              </a:rPr>
              <a:t>内容</a:t>
            </a:r>
            <a:r>
              <a:rPr lang="en-US" altLang="ja-JP" sz="2000" b="1" dirty="0">
                <a:solidFill>
                  <a:schemeClr val="bg1"/>
                </a:solidFill>
              </a:rPr>
              <a:t>】</a:t>
            </a:r>
            <a:endParaRPr lang="ja-JP" altLang="en-US" sz="2000" b="1" dirty="0">
              <a:solidFill>
                <a:schemeClr val="bg1"/>
              </a:solidFill>
            </a:endParaRPr>
          </a:p>
        </p:txBody>
      </p:sp>
      <p:sp>
        <p:nvSpPr>
          <p:cNvPr id="33" name="角丸四角形 32"/>
          <p:cNvSpPr/>
          <p:nvPr/>
        </p:nvSpPr>
        <p:spPr>
          <a:xfrm>
            <a:off x="184739" y="3933056"/>
            <a:ext cx="6202734" cy="2638875"/>
          </a:xfrm>
          <a:prstGeom prst="roundRect">
            <a:avLst>
              <a:gd name="adj" fmla="val 8643"/>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lIns="91433" tIns="45716" rIns="91433" bIns="45716" rtlCol="0" anchor="ctr"/>
          <a:lstStyle/>
          <a:p>
            <a:pPr defTabSz="856535"/>
            <a:endParaRPr lang="en-US" altLang="ja-JP" sz="1200" dirty="0">
              <a:solidFill>
                <a:prstClr val="black"/>
              </a:solidFill>
              <a:cs typeface="Meiryo UI" panose="020B0604030504040204" pitchFamily="50" charset="-128"/>
            </a:endParaRPr>
          </a:p>
        </p:txBody>
      </p:sp>
      <p:sp>
        <p:nvSpPr>
          <p:cNvPr id="34" name="角丸四角形 33"/>
          <p:cNvSpPr/>
          <p:nvPr/>
        </p:nvSpPr>
        <p:spPr>
          <a:xfrm>
            <a:off x="118838" y="837181"/>
            <a:ext cx="3538018" cy="576000"/>
          </a:xfrm>
          <a:prstGeom prst="roundRect">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lIns="91433" tIns="45716" rIns="91433" bIns="45716" rtlCol="0" anchor="ctr"/>
          <a:lstStyle/>
          <a:p>
            <a:pPr defTabSz="856535"/>
            <a:r>
              <a:rPr lang="zh-TW" altLang="en-US" sz="1400" dirty="0"/>
              <a:t>都道府県、市町村、</a:t>
            </a:r>
            <a:r>
              <a:rPr lang="zh-TW" altLang="en-US" sz="1400" dirty="0" smtClean="0"/>
              <a:t>農業</a:t>
            </a:r>
            <a:r>
              <a:rPr lang="ja-JP" altLang="en-US" sz="1400" dirty="0" smtClean="0"/>
              <a:t>協同組合</a:t>
            </a:r>
            <a:r>
              <a:rPr lang="zh-TW" altLang="en-US" sz="1400" dirty="0" smtClean="0"/>
              <a:t>、</a:t>
            </a:r>
            <a:r>
              <a:rPr lang="ja-JP" altLang="en-US" sz="1400" dirty="0" smtClean="0"/>
              <a:t>地域農業再生協</a:t>
            </a:r>
            <a:r>
              <a:rPr lang="ja-JP" altLang="en-US" sz="1400" dirty="0"/>
              <a:t>議会</a:t>
            </a:r>
            <a:r>
              <a:rPr lang="ja-JP" altLang="en-US" sz="1400" dirty="0" smtClean="0"/>
              <a:t>、農業者</a:t>
            </a:r>
            <a:r>
              <a:rPr lang="zh-TW" altLang="en-US" sz="1400" dirty="0" smtClean="0"/>
              <a:t>等</a:t>
            </a:r>
            <a:endParaRPr lang="en-US" altLang="ja-JP" sz="1400" dirty="0">
              <a:solidFill>
                <a:prstClr val="black"/>
              </a:solidFill>
              <a:cs typeface="Meiryo UI" panose="020B0604030504040204" pitchFamily="50" charset="-128"/>
            </a:endParaRPr>
          </a:p>
        </p:txBody>
      </p:sp>
      <p:sp>
        <p:nvSpPr>
          <p:cNvPr id="4" name="テキスト ボックス 3"/>
          <p:cNvSpPr txBox="1"/>
          <p:nvPr/>
        </p:nvSpPr>
        <p:spPr>
          <a:xfrm>
            <a:off x="184739" y="625299"/>
            <a:ext cx="1296144" cy="276999"/>
          </a:xfrm>
          <a:prstGeom prst="rect">
            <a:avLst/>
          </a:prstGeom>
          <a:solidFill>
            <a:schemeClr val="accent5"/>
          </a:solidFill>
          <a:ln w="19050">
            <a:solidFill>
              <a:schemeClr val="accent2"/>
            </a:solidFill>
          </a:ln>
        </p:spPr>
        <p:txBody>
          <a:bodyPr wrap="square" lIns="91433" tIns="45716" rIns="91433" bIns="45716" rtlCol="0">
            <a:spAutoFit/>
          </a:bodyPr>
          <a:lstStyle/>
          <a:p>
            <a:pPr algn="ctr"/>
            <a:r>
              <a:rPr lang="en-US" altLang="ja-JP" sz="1200" dirty="0"/>
              <a:t>【</a:t>
            </a:r>
            <a:r>
              <a:rPr lang="ja-JP" altLang="en-US" sz="1200" dirty="0"/>
              <a:t>事業実施主体</a:t>
            </a:r>
            <a:r>
              <a:rPr lang="en-US" altLang="ja-JP" sz="1200" dirty="0"/>
              <a:t>】</a:t>
            </a:r>
            <a:endParaRPr lang="ja-JP" altLang="en-US" sz="1200" dirty="0"/>
          </a:p>
        </p:txBody>
      </p:sp>
      <p:sp>
        <p:nvSpPr>
          <p:cNvPr id="36" name="テキスト ボックス 35"/>
          <p:cNvSpPr txBox="1"/>
          <p:nvPr/>
        </p:nvSpPr>
        <p:spPr>
          <a:xfrm>
            <a:off x="197510" y="1457163"/>
            <a:ext cx="1296144" cy="276999"/>
          </a:xfrm>
          <a:prstGeom prst="rect">
            <a:avLst/>
          </a:prstGeom>
          <a:solidFill>
            <a:schemeClr val="accent5"/>
          </a:solidFill>
          <a:ln w="19050">
            <a:solidFill>
              <a:schemeClr val="accent2"/>
            </a:solidFill>
          </a:ln>
        </p:spPr>
        <p:txBody>
          <a:bodyPr wrap="square" lIns="91433" tIns="45716" rIns="91433" bIns="45716" rtlCol="0">
            <a:spAutoFit/>
          </a:bodyPr>
          <a:lstStyle/>
          <a:p>
            <a:pPr algn="ctr"/>
            <a:r>
              <a:rPr lang="en-US" altLang="ja-JP" sz="1200" dirty="0" smtClean="0"/>
              <a:t>【</a:t>
            </a:r>
            <a:r>
              <a:rPr lang="ja-JP" altLang="en-US" sz="1200" dirty="0" smtClean="0"/>
              <a:t>事業内容</a:t>
            </a:r>
            <a:r>
              <a:rPr lang="en-US" altLang="ja-JP" sz="1200" dirty="0" smtClean="0"/>
              <a:t>】</a:t>
            </a:r>
            <a:endParaRPr lang="ja-JP" altLang="en-US" sz="1200" dirty="0"/>
          </a:p>
        </p:txBody>
      </p:sp>
      <p:sp>
        <p:nvSpPr>
          <p:cNvPr id="38" name="角丸四角形 37"/>
          <p:cNvSpPr/>
          <p:nvPr/>
        </p:nvSpPr>
        <p:spPr>
          <a:xfrm>
            <a:off x="195418" y="1833481"/>
            <a:ext cx="6192055" cy="1980000"/>
          </a:xfrm>
          <a:prstGeom prst="roundRect">
            <a:avLst>
              <a:gd name="adj" fmla="val 9288"/>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lIns="91433" tIns="45716" rIns="91433" bIns="45716" rtlCol="0" anchor="ctr"/>
          <a:lstStyle/>
          <a:p>
            <a:pPr defTabSz="856535"/>
            <a:endParaRPr lang="en-US" altLang="ja-JP" sz="1200" dirty="0">
              <a:solidFill>
                <a:prstClr val="black"/>
              </a:solidFill>
              <a:cs typeface="Meiryo UI" panose="020B0604030504040204" pitchFamily="50" charset="-128"/>
            </a:endParaRPr>
          </a:p>
        </p:txBody>
      </p:sp>
      <p:sp>
        <p:nvSpPr>
          <p:cNvPr id="39" name="角丸四角形 38"/>
          <p:cNvSpPr/>
          <p:nvPr/>
        </p:nvSpPr>
        <p:spPr>
          <a:xfrm>
            <a:off x="3944888" y="824122"/>
            <a:ext cx="5688633" cy="666240"/>
          </a:xfrm>
          <a:prstGeom prst="roundRect">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lIns="91433" tIns="45716" rIns="91433" bIns="45716" rtlCol="0" anchor="ctr"/>
          <a:lstStyle/>
          <a:p>
            <a:pPr defTabSz="856535"/>
            <a:r>
              <a:rPr lang="ja-JP" altLang="en-US" sz="1200" dirty="0"/>
              <a:t>・</a:t>
            </a:r>
            <a:r>
              <a:rPr lang="ja-JP" altLang="en-US" sz="1200" dirty="0" smtClean="0"/>
              <a:t>都道府県</a:t>
            </a:r>
            <a:r>
              <a:rPr lang="ja-JP" altLang="en-US" sz="1200" dirty="0"/>
              <a:t>が策定した農業用ハウスの被害防止計画に位置付けられた取組であること</a:t>
            </a:r>
            <a:r>
              <a:rPr lang="ja-JP" altLang="en-US" sz="1200" dirty="0" smtClean="0"/>
              <a:t>。</a:t>
            </a:r>
            <a:endParaRPr lang="en-US" altLang="ja-JP" sz="1200" dirty="0" smtClean="0"/>
          </a:p>
          <a:p>
            <a:pPr defTabSz="856535"/>
            <a:r>
              <a:rPr lang="ja-JP" altLang="en-US" sz="1200" dirty="0"/>
              <a:t>・</a:t>
            </a:r>
            <a:r>
              <a:rPr lang="ja-JP" altLang="en-US" sz="1200" dirty="0" smtClean="0"/>
              <a:t>２の取組については、対象施設</a:t>
            </a:r>
            <a:r>
              <a:rPr lang="ja-JP" altLang="en-US" sz="1200" dirty="0"/>
              <a:t>が</a:t>
            </a:r>
            <a:r>
              <a:rPr lang="ja-JP" altLang="en-US" sz="1200" dirty="0" smtClean="0"/>
              <a:t>園芸</a:t>
            </a:r>
            <a:r>
              <a:rPr lang="ja-JP" altLang="en-US" sz="1200" dirty="0"/>
              <a:t>施設共済または</a:t>
            </a:r>
            <a:r>
              <a:rPr lang="ja-JP" altLang="en-US" sz="1200" dirty="0" smtClean="0"/>
              <a:t>民間の保険に加入していること。</a:t>
            </a:r>
            <a:endParaRPr lang="ja-JP" altLang="en-US" sz="1200" dirty="0"/>
          </a:p>
        </p:txBody>
      </p:sp>
      <p:sp>
        <p:nvSpPr>
          <p:cNvPr id="42" name="テキスト ボックス 41"/>
          <p:cNvSpPr txBox="1"/>
          <p:nvPr/>
        </p:nvSpPr>
        <p:spPr>
          <a:xfrm>
            <a:off x="4022346" y="618283"/>
            <a:ext cx="1296144" cy="276999"/>
          </a:xfrm>
          <a:prstGeom prst="rect">
            <a:avLst/>
          </a:prstGeom>
          <a:solidFill>
            <a:schemeClr val="accent5"/>
          </a:solidFill>
          <a:ln w="19050">
            <a:solidFill>
              <a:schemeClr val="accent2"/>
            </a:solidFill>
          </a:ln>
        </p:spPr>
        <p:txBody>
          <a:bodyPr wrap="square" lIns="91433" tIns="45716" rIns="91433" bIns="45716" rtlCol="0">
            <a:spAutoFit/>
          </a:bodyPr>
          <a:lstStyle/>
          <a:p>
            <a:pPr algn="ctr"/>
            <a:r>
              <a:rPr lang="en-US" altLang="ja-JP" sz="1200" dirty="0"/>
              <a:t>【</a:t>
            </a:r>
            <a:r>
              <a:rPr lang="ja-JP" altLang="en-US" sz="1200" dirty="0"/>
              <a:t>補助対象要件</a:t>
            </a:r>
            <a:r>
              <a:rPr lang="en-US" altLang="ja-JP" sz="1200" dirty="0"/>
              <a:t>】</a:t>
            </a:r>
            <a:endParaRPr lang="ja-JP" altLang="en-US" sz="1200" dirty="0"/>
          </a:p>
        </p:txBody>
      </p:sp>
      <p:sp>
        <p:nvSpPr>
          <p:cNvPr id="7" name="テキスト ボックス 6"/>
          <p:cNvSpPr txBox="1"/>
          <p:nvPr/>
        </p:nvSpPr>
        <p:spPr>
          <a:xfrm>
            <a:off x="361334" y="4011457"/>
            <a:ext cx="4279747" cy="2508371"/>
          </a:xfrm>
          <a:prstGeom prst="rect">
            <a:avLst/>
          </a:prstGeom>
          <a:noFill/>
        </p:spPr>
        <p:txBody>
          <a:bodyPr wrap="square" lIns="91433" tIns="45716" rIns="91433" bIns="45716" rtlCol="0">
            <a:spAutoFit/>
          </a:bodyPr>
          <a:lstStyle/>
          <a:p>
            <a:pPr defTabSz="856535"/>
            <a:r>
              <a:rPr lang="ja-JP" altLang="en-US" sz="1400" b="1" dirty="0" smtClean="0">
                <a:solidFill>
                  <a:prstClr val="black"/>
                </a:solidFill>
                <a:cs typeface="Meiryo UI" panose="020B0604030504040204" pitchFamily="50" charset="-128"/>
              </a:rPr>
              <a:t>２</a:t>
            </a:r>
            <a:r>
              <a:rPr lang="ja-JP" altLang="en-US" sz="1400" b="1" dirty="0">
                <a:solidFill>
                  <a:prstClr val="black"/>
                </a:solidFill>
                <a:cs typeface="Meiryo UI" panose="020B0604030504040204" pitchFamily="50" charset="-128"/>
              </a:rPr>
              <a:t>　</a:t>
            </a:r>
            <a:r>
              <a:rPr lang="ja-JP" altLang="en-US" sz="1400" b="1" dirty="0" smtClean="0">
                <a:solidFill>
                  <a:prstClr val="black"/>
                </a:solidFill>
                <a:cs typeface="Meiryo UI" panose="020B0604030504040204" pitchFamily="50" charset="-128"/>
              </a:rPr>
              <a:t>既存</a:t>
            </a:r>
            <a:r>
              <a:rPr lang="ja-JP" altLang="en-US" sz="1400" b="1" dirty="0">
                <a:solidFill>
                  <a:prstClr val="black"/>
                </a:solidFill>
                <a:cs typeface="Meiryo UI" panose="020B0604030504040204" pitchFamily="50" charset="-128"/>
              </a:rPr>
              <a:t>ハウスへの被害防止</a:t>
            </a:r>
            <a:r>
              <a:rPr lang="ja-JP" altLang="en-US" sz="1400" b="1" dirty="0" smtClean="0">
                <a:solidFill>
                  <a:prstClr val="black"/>
                </a:solidFill>
                <a:cs typeface="Meiryo UI" panose="020B0604030504040204" pitchFamily="50" charset="-128"/>
              </a:rPr>
              <a:t>対策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defTabSz="856535">
              <a:spcBef>
                <a:spcPts val="600"/>
              </a:spcBef>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対象：今後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年以上の利用が見込まれる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ハウス</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cs typeface="Meiryo UI" panose="020B0604030504040204" pitchFamily="50" charset="-128"/>
            </a:endParaRPr>
          </a:p>
          <a:p>
            <a:pPr defTabSz="856535">
              <a:spcBef>
                <a:spcPts val="600"/>
              </a:spcBef>
              <a:spcAft>
                <a:spcPts val="600"/>
              </a:spcAft>
            </a:pPr>
            <a:r>
              <a:rPr lang="ja-JP" altLang="en-US" sz="1200" dirty="0" smtClean="0">
                <a:solidFill>
                  <a:prstClr val="black"/>
                </a:solidFill>
                <a:cs typeface="Meiryo UI" panose="020B0604030504040204" pitchFamily="50" charset="-128"/>
              </a:rPr>
              <a:t>台風・大雪等によるハウスへの被害を軽減するための</a:t>
            </a:r>
            <a:r>
              <a:rPr lang="ja-JP" altLang="en-US" sz="1200" b="1" dirty="0">
                <a:solidFill>
                  <a:prstClr val="black"/>
                </a:solidFill>
                <a:cs typeface="Meiryo UI" panose="020B0604030504040204" pitchFamily="50" charset="-128"/>
              </a:rPr>
              <a:t>　　</a:t>
            </a:r>
            <a:endParaRPr lang="en-US" altLang="ja-JP" sz="1200" b="1" dirty="0">
              <a:solidFill>
                <a:prstClr val="black"/>
              </a:solidFill>
              <a:cs typeface="Meiryo UI" panose="020B0604030504040204" pitchFamily="50" charset="-128"/>
            </a:endParaRPr>
          </a:p>
          <a:p>
            <a:pPr marL="171450" indent="-171450" defTabSz="856535">
              <a:buFont typeface="Wingdings" panose="05000000000000000000" pitchFamily="2" charset="2"/>
              <a:buChar char="Ø"/>
            </a:pPr>
            <a:r>
              <a:rPr lang="ja-JP" altLang="en-US" sz="1400" dirty="0">
                <a:solidFill>
                  <a:prstClr val="black"/>
                </a:solidFill>
                <a:cs typeface="Meiryo UI" panose="020B0604030504040204" pitchFamily="50" charset="-128"/>
              </a:rPr>
              <a:t>　</a:t>
            </a:r>
            <a:r>
              <a:rPr lang="ja-JP" altLang="en-US" sz="1400" dirty="0" smtClean="0">
                <a:solidFill>
                  <a:prstClr val="black"/>
                </a:solidFill>
                <a:cs typeface="Meiryo UI" panose="020B0604030504040204" pitchFamily="50" charset="-128"/>
              </a:rPr>
              <a:t>ハウス</a:t>
            </a:r>
            <a:r>
              <a:rPr lang="ja-JP" altLang="en-US" sz="1400" dirty="0">
                <a:solidFill>
                  <a:prstClr val="black"/>
                </a:solidFill>
                <a:cs typeface="Meiryo UI" panose="020B0604030504040204" pitchFamily="50" charset="-128"/>
              </a:rPr>
              <a:t>本体の補強（筋交い直管、タイバー、斜材、中柱</a:t>
            </a:r>
            <a:r>
              <a:rPr lang="ja-JP" altLang="en-US" sz="1400" dirty="0" smtClean="0">
                <a:solidFill>
                  <a:prstClr val="black"/>
                </a:solidFill>
                <a:cs typeface="Meiryo UI" panose="020B0604030504040204" pitchFamily="50" charset="-128"/>
              </a:rPr>
              <a:t>等）</a:t>
            </a:r>
            <a:endParaRPr lang="en-US" altLang="ja-JP" sz="1400" dirty="0" smtClean="0">
              <a:solidFill>
                <a:prstClr val="black"/>
              </a:solidFill>
              <a:cs typeface="Meiryo UI" panose="020B0604030504040204" pitchFamily="50" charset="-128"/>
            </a:endParaRPr>
          </a:p>
          <a:p>
            <a:pPr marL="171450" indent="-171450" defTabSz="856535">
              <a:buFont typeface="Wingdings" panose="05000000000000000000" pitchFamily="2" charset="2"/>
              <a:buChar char="Ø"/>
            </a:pPr>
            <a:r>
              <a:rPr lang="ja-JP" altLang="en-US" sz="1400" dirty="0" smtClean="0">
                <a:solidFill>
                  <a:prstClr val="black"/>
                </a:solidFill>
                <a:cs typeface="Meiryo UI" panose="020B0604030504040204" pitchFamily="50" charset="-128"/>
              </a:rPr>
              <a:t>　防風</a:t>
            </a:r>
            <a:r>
              <a:rPr lang="ja-JP" altLang="en-US" sz="1400" dirty="0">
                <a:solidFill>
                  <a:prstClr val="black"/>
                </a:solidFill>
                <a:cs typeface="Meiryo UI" panose="020B0604030504040204" pitchFamily="50" charset="-128"/>
              </a:rPr>
              <a:t>ネットの</a:t>
            </a:r>
            <a:r>
              <a:rPr lang="ja-JP" altLang="en-US" sz="1400" dirty="0" smtClean="0">
                <a:solidFill>
                  <a:prstClr val="black"/>
                </a:solidFill>
                <a:cs typeface="Meiryo UI" panose="020B0604030504040204" pitchFamily="50" charset="-128"/>
              </a:rPr>
              <a:t>設置</a:t>
            </a:r>
            <a:endParaRPr lang="en-US" altLang="ja-JP" sz="1400" dirty="0" smtClean="0">
              <a:solidFill>
                <a:prstClr val="black"/>
              </a:solidFill>
              <a:cs typeface="Meiryo UI" panose="020B0604030504040204" pitchFamily="50" charset="-128"/>
            </a:endParaRPr>
          </a:p>
          <a:p>
            <a:pPr marL="171450" indent="-171450" defTabSz="856535">
              <a:buFont typeface="Wingdings" panose="05000000000000000000" pitchFamily="2" charset="2"/>
              <a:buChar char="Ø"/>
            </a:pPr>
            <a:r>
              <a:rPr lang="ja-JP" altLang="en-US" sz="1400" dirty="0">
                <a:solidFill>
                  <a:prstClr val="black"/>
                </a:solidFill>
                <a:cs typeface="Meiryo UI" panose="020B0604030504040204" pitchFamily="50" charset="-128"/>
              </a:rPr>
              <a:t>　</a:t>
            </a:r>
            <a:r>
              <a:rPr lang="ja-JP" altLang="en-US" sz="1400" dirty="0" smtClean="0">
                <a:solidFill>
                  <a:prstClr val="black"/>
                </a:solidFill>
                <a:cs typeface="Meiryo UI" panose="020B0604030504040204" pitchFamily="50" charset="-128"/>
              </a:rPr>
              <a:t>耐候性を発揮させるための融雪装置、加温装置等</a:t>
            </a:r>
            <a:endParaRPr lang="en-US" altLang="ja-JP" sz="1400" dirty="0">
              <a:solidFill>
                <a:prstClr val="black"/>
              </a:solidFill>
              <a:cs typeface="Meiryo UI" panose="020B0604030504040204" pitchFamily="50" charset="-128"/>
            </a:endParaRPr>
          </a:p>
          <a:p>
            <a:pPr defTabSz="856535">
              <a:spcBef>
                <a:spcPts val="600"/>
              </a:spcBef>
            </a:pPr>
            <a:r>
              <a:rPr lang="en-US" altLang="ja-JP" sz="1200" dirty="0">
                <a:solidFill>
                  <a:prstClr val="black"/>
                </a:solidFill>
                <a:cs typeface="Meiryo UI" panose="020B0604030504040204" pitchFamily="50" charset="-128"/>
              </a:rPr>
              <a:t>【</a:t>
            </a:r>
            <a:r>
              <a:rPr lang="ja-JP" altLang="en-US" sz="1200" dirty="0">
                <a:solidFill>
                  <a:prstClr val="black"/>
                </a:solidFill>
                <a:cs typeface="Meiryo UI" panose="020B0604030504040204" pitchFamily="50" charset="-128"/>
              </a:rPr>
              <a:t>補助対象経費</a:t>
            </a:r>
            <a:r>
              <a:rPr lang="en-US" altLang="ja-JP" sz="1200" dirty="0">
                <a:solidFill>
                  <a:prstClr val="black"/>
                </a:solidFill>
                <a:cs typeface="Meiryo UI" panose="020B0604030504040204" pitchFamily="50" charset="-128"/>
              </a:rPr>
              <a:t>】</a:t>
            </a:r>
            <a:r>
              <a:rPr lang="ja-JP" altLang="en-US" sz="1200" dirty="0">
                <a:solidFill>
                  <a:prstClr val="black"/>
                </a:solidFill>
                <a:cs typeface="Meiryo UI" panose="020B0604030504040204" pitchFamily="50" charset="-128"/>
              </a:rPr>
              <a:t>補助率</a:t>
            </a:r>
            <a:r>
              <a:rPr lang="ja-JP" altLang="en-US" sz="1200" dirty="0" smtClean="0">
                <a:solidFill>
                  <a:prstClr val="black"/>
                </a:solidFill>
                <a:cs typeface="Meiryo UI" panose="020B0604030504040204" pitchFamily="50" charset="-128"/>
              </a:rPr>
              <a:t>：</a:t>
            </a:r>
            <a:r>
              <a:rPr lang="ja-JP" altLang="en-US" sz="1200" dirty="0">
                <a:solidFill>
                  <a:prstClr val="black"/>
                </a:solidFill>
                <a:cs typeface="Meiryo UI" panose="020B0604030504040204" pitchFamily="50" charset="-128"/>
              </a:rPr>
              <a:t>１／２</a:t>
            </a:r>
            <a:endParaRPr lang="en-US" altLang="ja-JP" sz="1200" dirty="0">
              <a:solidFill>
                <a:prstClr val="black"/>
              </a:solidFill>
              <a:cs typeface="Meiryo UI" panose="020B0604030504040204" pitchFamily="50" charset="-128"/>
            </a:endParaRPr>
          </a:p>
          <a:p>
            <a:pPr defTabSz="856535">
              <a:spcBef>
                <a:spcPts val="600"/>
              </a:spcBef>
            </a:pPr>
            <a:r>
              <a:rPr lang="ja-JP" altLang="en-US" sz="1200" dirty="0" smtClean="0">
                <a:solidFill>
                  <a:prstClr val="black"/>
                </a:solidFill>
                <a:cs typeface="Meiryo UI" panose="020B0604030504040204" pitchFamily="50" charset="-128"/>
              </a:rPr>
              <a:t>補強資材費、補強役務費、機械設備購入費、通信運搬費、消耗品費、委託費、旅費、雑役務費　など</a:t>
            </a:r>
            <a:endParaRPr lang="en-US" altLang="ja-JP" sz="1200" dirty="0">
              <a:solidFill>
                <a:prstClr val="black"/>
              </a:solidFill>
              <a:cs typeface="Meiryo UI" panose="020B0604030504040204" pitchFamily="50" charset="-128"/>
            </a:endParaRPr>
          </a:p>
        </p:txBody>
      </p:sp>
      <p:sp>
        <p:nvSpPr>
          <p:cNvPr id="47" name="テキスト ボックス 46"/>
          <p:cNvSpPr txBox="1"/>
          <p:nvPr/>
        </p:nvSpPr>
        <p:spPr>
          <a:xfrm>
            <a:off x="327112" y="1910274"/>
            <a:ext cx="4553879" cy="1892818"/>
          </a:xfrm>
          <a:prstGeom prst="rect">
            <a:avLst/>
          </a:prstGeom>
          <a:noFill/>
        </p:spPr>
        <p:txBody>
          <a:bodyPr wrap="square" lIns="91433" tIns="45716" rIns="91433" bIns="45716" rtlCol="0">
            <a:spAutoFit/>
          </a:bodyPr>
          <a:lstStyle/>
          <a:p>
            <a:pPr defTabSz="856535"/>
            <a:r>
              <a:rPr lang="ja-JP" altLang="en-US" sz="1400" b="1" dirty="0" smtClean="0">
                <a:solidFill>
                  <a:prstClr val="black"/>
                </a:solidFill>
                <a:cs typeface="Meiryo UI" panose="020B0604030504040204" pitchFamily="50" charset="-128"/>
              </a:rPr>
              <a:t>１</a:t>
            </a:r>
            <a:r>
              <a:rPr lang="ja-JP" altLang="en-US" sz="1400" b="1" dirty="0">
                <a:solidFill>
                  <a:prstClr val="black"/>
                </a:solidFill>
                <a:cs typeface="Meiryo UI" panose="020B0604030504040204" pitchFamily="50" charset="-128"/>
              </a:rPr>
              <a:t>　</a:t>
            </a:r>
            <a:r>
              <a:rPr lang="ja-JP" altLang="en-US" sz="1400" b="1" dirty="0" smtClean="0">
                <a:solidFill>
                  <a:prstClr val="black"/>
                </a:solidFill>
                <a:cs typeface="Meiryo UI" panose="020B0604030504040204" pitchFamily="50" charset="-128"/>
              </a:rPr>
              <a:t>被害</a:t>
            </a:r>
            <a:r>
              <a:rPr lang="ja-JP" altLang="en-US" sz="1400" b="1" dirty="0">
                <a:solidFill>
                  <a:prstClr val="black"/>
                </a:solidFill>
                <a:cs typeface="Meiryo UI" panose="020B0604030504040204" pitchFamily="50" charset="-128"/>
              </a:rPr>
              <a:t>防止技術講習会等の</a:t>
            </a:r>
            <a:r>
              <a:rPr lang="ja-JP" altLang="en-US" sz="1400" b="1" dirty="0" smtClean="0">
                <a:solidFill>
                  <a:prstClr val="black"/>
                </a:solidFill>
                <a:cs typeface="Meiryo UI" panose="020B0604030504040204" pitchFamily="50" charset="-128"/>
              </a:rPr>
              <a:t>開催</a:t>
            </a:r>
            <a:endParaRPr lang="en-US" altLang="ja-JP" sz="1400" b="1" dirty="0" smtClean="0">
              <a:solidFill>
                <a:prstClr val="black"/>
              </a:solidFill>
              <a:cs typeface="Meiryo UI" panose="020B0604030504040204" pitchFamily="50" charset="-128"/>
            </a:endParaRPr>
          </a:p>
          <a:p>
            <a:pPr marL="171450" indent="-171450" defTabSz="856535">
              <a:spcBef>
                <a:spcPts val="600"/>
              </a:spcBef>
              <a:buFont typeface="Wingdings" panose="05000000000000000000" pitchFamily="2" charset="2"/>
              <a:buChar char="Ø"/>
            </a:pPr>
            <a:r>
              <a:rPr lang="ja-JP" altLang="en-US" sz="1200" dirty="0" smtClean="0">
                <a:solidFill>
                  <a:prstClr val="black"/>
                </a:solidFill>
                <a:cs typeface="Meiryo UI" panose="020B0604030504040204" pitchFamily="50" charset="-128"/>
              </a:rPr>
              <a:t>　</a:t>
            </a:r>
            <a:r>
              <a:rPr lang="ja-JP" altLang="en-US" sz="1400" dirty="0" smtClean="0">
                <a:solidFill>
                  <a:prstClr val="black"/>
                </a:solidFill>
                <a:cs typeface="Meiryo UI" panose="020B0604030504040204" pitchFamily="50" charset="-128"/>
              </a:rPr>
              <a:t>災害</a:t>
            </a:r>
            <a:r>
              <a:rPr lang="ja-JP" altLang="en-US" sz="1400" dirty="0">
                <a:solidFill>
                  <a:prstClr val="black"/>
                </a:solidFill>
                <a:cs typeface="Meiryo UI" panose="020B0604030504040204" pitchFamily="50" charset="-128"/>
              </a:rPr>
              <a:t>被害防止マニュアルの</a:t>
            </a:r>
            <a:r>
              <a:rPr lang="ja-JP" altLang="en-US" sz="1400" dirty="0" smtClean="0">
                <a:solidFill>
                  <a:prstClr val="black"/>
                </a:solidFill>
                <a:cs typeface="Meiryo UI" panose="020B0604030504040204" pitchFamily="50" charset="-128"/>
              </a:rPr>
              <a:t>作成</a:t>
            </a:r>
            <a:endParaRPr lang="en-US" altLang="ja-JP" sz="1400" dirty="0" smtClean="0">
              <a:solidFill>
                <a:prstClr val="black"/>
              </a:solidFill>
              <a:cs typeface="Meiryo UI" panose="020B0604030504040204" pitchFamily="50" charset="-128"/>
            </a:endParaRPr>
          </a:p>
          <a:p>
            <a:pPr marL="171450" indent="-171450" defTabSz="856535">
              <a:spcBef>
                <a:spcPts val="600"/>
              </a:spcBef>
              <a:buFont typeface="Wingdings" panose="05000000000000000000" pitchFamily="2" charset="2"/>
              <a:buChar char="Ø"/>
            </a:pPr>
            <a:r>
              <a:rPr lang="ja-JP" altLang="en-US" sz="1400" dirty="0">
                <a:solidFill>
                  <a:prstClr val="black"/>
                </a:solidFill>
                <a:cs typeface="Meiryo UI" panose="020B0604030504040204" pitchFamily="50" charset="-128"/>
              </a:rPr>
              <a:t>　</a:t>
            </a:r>
            <a:r>
              <a:rPr lang="ja-JP" altLang="en-US" sz="1400" dirty="0" smtClean="0">
                <a:solidFill>
                  <a:prstClr val="black"/>
                </a:solidFill>
                <a:cs typeface="Meiryo UI" panose="020B0604030504040204" pitchFamily="50" charset="-128"/>
              </a:rPr>
              <a:t>補強</a:t>
            </a:r>
            <a:r>
              <a:rPr lang="ja-JP" altLang="en-US" sz="1400" dirty="0">
                <a:solidFill>
                  <a:prstClr val="black"/>
                </a:solidFill>
                <a:cs typeface="Meiryo UI" panose="020B0604030504040204" pitchFamily="50" charset="-128"/>
              </a:rPr>
              <a:t>や保守管理の</a:t>
            </a:r>
            <a:r>
              <a:rPr lang="ja-JP" altLang="en-US" sz="1400" dirty="0" smtClean="0">
                <a:solidFill>
                  <a:prstClr val="black"/>
                </a:solidFill>
                <a:cs typeface="Meiryo UI" panose="020B0604030504040204" pitchFamily="50" charset="-128"/>
              </a:rPr>
              <a:t>ための技術</a:t>
            </a:r>
            <a:r>
              <a:rPr lang="ja-JP" altLang="en-US" sz="1400" dirty="0">
                <a:solidFill>
                  <a:prstClr val="black"/>
                </a:solidFill>
                <a:cs typeface="Meiryo UI" panose="020B0604030504040204" pitchFamily="50" charset="-128"/>
              </a:rPr>
              <a:t>指導や講習会の</a:t>
            </a:r>
            <a:r>
              <a:rPr lang="ja-JP" altLang="en-US" sz="1400" dirty="0" smtClean="0">
                <a:solidFill>
                  <a:prstClr val="black"/>
                </a:solidFill>
                <a:cs typeface="Meiryo UI" panose="020B0604030504040204" pitchFamily="50" charset="-128"/>
              </a:rPr>
              <a:t>開催</a:t>
            </a:r>
            <a:endParaRPr lang="en-US" altLang="ja-JP" sz="1400" dirty="0" smtClean="0">
              <a:solidFill>
                <a:prstClr val="black"/>
              </a:solidFill>
              <a:cs typeface="Meiryo UI" panose="020B0604030504040204" pitchFamily="50" charset="-128"/>
            </a:endParaRPr>
          </a:p>
          <a:p>
            <a:pPr marL="171450" indent="-171450" defTabSz="856535">
              <a:spcBef>
                <a:spcPts val="600"/>
              </a:spcBef>
              <a:buFont typeface="Wingdings" panose="05000000000000000000" pitchFamily="2" charset="2"/>
              <a:buChar char="Ø"/>
            </a:pPr>
            <a:r>
              <a:rPr lang="ja-JP" altLang="en-US" sz="1400" dirty="0">
                <a:solidFill>
                  <a:prstClr val="black"/>
                </a:solidFill>
                <a:cs typeface="Meiryo UI" panose="020B0604030504040204" pitchFamily="50" charset="-128"/>
              </a:rPr>
              <a:t>　</a:t>
            </a:r>
            <a:r>
              <a:rPr lang="ja-JP" altLang="en-US" sz="1400" dirty="0" smtClean="0">
                <a:solidFill>
                  <a:prstClr val="black"/>
                </a:solidFill>
                <a:cs typeface="Meiryo UI" panose="020B0604030504040204" pitchFamily="50" charset="-128"/>
              </a:rPr>
              <a:t>農業者</a:t>
            </a:r>
            <a:r>
              <a:rPr lang="ja-JP" altLang="en-US" sz="1400" dirty="0">
                <a:solidFill>
                  <a:prstClr val="black"/>
                </a:solidFill>
                <a:cs typeface="Meiryo UI" panose="020B0604030504040204" pitchFamily="50" charset="-128"/>
              </a:rPr>
              <a:t>自らがハウスの補強を行うための自力施工</a:t>
            </a:r>
            <a:r>
              <a:rPr lang="ja-JP" altLang="en-US" sz="1400" dirty="0" smtClean="0">
                <a:solidFill>
                  <a:prstClr val="black"/>
                </a:solidFill>
                <a:cs typeface="Meiryo UI" panose="020B0604030504040204" pitchFamily="50" charset="-128"/>
              </a:rPr>
              <a:t>講習会</a:t>
            </a:r>
            <a:endParaRPr lang="en-US" altLang="ja-JP" sz="1400" b="1" dirty="0">
              <a:solidFill>
                <a:prstClr val="black"/>
              </a:solidFill>
              <a:cs typeface="Meiryo UI" panose="020B0604030504040204" pitchFamily="50" charset="-128"/>
            </a:endParaRPr>
          </a:p>
          <a:p>
            <a:pPr defTabSz="856535">
              <a:spcBef>
                <a:spcPts val="600"/>
              </a:spcBef>
            </a:pPr>
            <a:r>
              <a:rPr lang="en-US" altLang="ja-JP" sz="1200" dirty="0" smtClean="0">
                <a:solidFill>
                  <a:prstClr val="black"/>
                </a:solidFill>
                <a:cs typeface="Meiryo UI" panose="020B0604030504040204" pitchFamily="50" charset="-128"/>
              </a:rPr>
              <a:t>【</a:t>
            </a:r>
            <a:r>
              <a:rPr lang="ja-JP" altLang="en-US" sz="1200" dirty="0" smtClean="0">
                <a:solidFill>
                  <a:prstClr val="black"/>
                </a:solidFill>
                <a:cs typeface="Meiryo UI" panose="020B0604030504040204" pitchFamily="50" charset="-128"/>
              </a:rPr>
              <a:t>補助対象経費</a:t>
            </a:r>
            <a:r>
              <a:rPr lang="en-US" altLang="ja-JP" sz="1200" dirty="0" smtClean="0">
                <a:solidFill>
                  <a:prstClr val="black"/>
                </a:solidFill>
                <a:cs typeface="Meiryo UI" panose="020B0604030504040204" pitchFamily="50" charset="-128"/>
              </a:rPr>
              <a:t>】</a:t>
            </a:r>
            <a:r>
              <a:rPr lang="ja-JP" altLang="en-US" sz="1200" dirty="0" smtClean="0">
                <a:solidFill>
                  <a:prstClr val="black"/>
                </a:solidFill>
                <a:cs typeface="Meiryo UI" panose="020B0604030504040204" pitchFamily="50" charset="-128"/>
              </a:rPr>
              <a:t>補助率：定額</a:t>
            </a:r>
            <a:endParaRPr lang="en-US" altLang="ja-JP" sz="1200" dirty="0" smtClean="0">
              <a:solidFill>
                <a:prstClr val="black"/>
              </a:solidFill>
              <a:cs typeface="Meiryo UI" panose="020B0604030504040204" pitchFamily="50" charset="-128"/>
            </a:endParaRPr>
          </a:p>
          <a:p>
            <a:pPr defTabSz="856535">
              <a:spcBef>
                <a:spcPts val="600"/>
              </a:spcBef>
            </a:pPr>
            <a:r>
              <a:rPr lang="ja-JP" altLang="en-US" sz="1200" dirty="0">
                <a:solidFill>
                  <a:prstClr val="black"/>
                </a:solidFill>
                <a:cs typeface="Meiryo UI" panose="020B0604030504040204" pitchFamily="50" charset="-128"/>
              </a:rPr>
              <a:t>会場</a:t>
            </a:r>
            <a:r>
              <a:rPr lang="ja-JP" altLang="en-US" sz="1200" dirty="0" smtClean="0">
                <a:solidFill>
                  <a:prstClr val="black"/>
                </a:solidFill>
                <a:cs typeface="Meiryo UI" panose="020B0604030504040204" pitchFamily="50" charset="-128"/>
              </a:rPr>
              <a:t>借料、旅費、謝金、資料印刷費、消耗品費、通信運搬費、実技用資材費　など</a:t>
            </a:r>
            <a:r>
              <a:rPr lang="ja-JP" altLang="en-US" sz="1200" dirty="0">
                <a:solidFill>
                  <a:prstClr val="black"/>
                </a:solidFill>
                <a:cs typeface="Meiryo UI" panose="020B0604030504040204" pitchFamily="50" charset="-128"/>
              </a:rPr>
              <a:t>　</a:t>
            </a:r>
            <a:endParaRPr lang="en-US" altLang="ja-JP" sz="1200" dirty="0" smtClean="0">
              <a:solidFill>
                <a:prstClr val="black"/>
              </a:solidFill>
              <a:cs typeface="Meiryo UI" panose="020B0604030504040204" pitchFamily="50" charset="-128"/>
            </a:endParaRPr>
          </a:p>
        </p:txBody>
      </p:sp>
      <p:pic>
        <p:nvPicPr>
          <p:cNvPr id="48" name="図 47"/>
          <p:cNvPicPr>
            <a:picLocks noChangeAspect="1"/>
          </p:cNvPicPr>
          <p:nvPr/>
        </p:nvPicPr>
        <p:blipFill>
          <a:blip r:embed="rId3"/>
          <a:stretch>
            <a:fillRect/>
          </a:stretch>
        </p:blipFill>
        <p:spPr>
          <a:xfrm>
            <a:off x="4803750" y="2134247"/>
            <a:ext cx="1475453" cy="1052594"/>
          </a:xfrm>
          <a:prstGeom prst="rect">
            <a:avLst/>
          </a:prstGeom>
        </p:spPr>
      </p:pic>
      <p:grpSp>
        <p:nvGrpSpPr>
          <p:cNvPr id="9" name="グループ化 8"/>
          <p:cNvGrpSpPr/>
          <p:nvPr/>
        </p:nvGrpSpPr>
        <p:grpSpPr>
          <a:xfrm>
            <a:off x="4758229" y="5295390"/>
            <a:ext cx="1276833" cy="1085938"/>
            <a:chOff x="5246036" y="4928768"/>
            <a:chExt cx="1820727" cy="1445988"/>
          </a:xfrm>
        </p:grpSpPr>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6036" y="4928768"/>
              <a:ext cx="1820727" cy="1298489"/>
            </a:xfrm>
            <a:prstGeom prst="rect">
              <a:avLst/>
            </a:prstGeom>
          </p:spPr>
        </p:pic>
        <p:sp>
          <p:nvSpPr>
            <p:cNvPr id="51" name="正方形/長方形 50"/>
            <p:cNvSpPr/>
            <p:nvPr/>
          </p:nvSpPr>
          <p:spPr bwMode="auto">
            <a:xfrm>
              <a:off x="5246036" y="6158756"/>
              <a:ext cx="1820727" cy="216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56535">
                <a:defRPr/>
              </a:pPr>
              <a:r>
                <a:rPr lang="ja-JP" altLang="en-US" sz="1100" dirty="0">
                  <a:solidFill>
                    <a:srgbClr val="FFFFFF"/>
                  </a:solidFill>
                </a:rPr>
                <a:t>防風ネットの設置</a:t>
              </a:r>
              <a:endParaRPr lang="en-US" altLang="ja-JP" sz="1100" dirty="0">
                <a:solidFill>
                  <a:srgbClr val="FFFFFF"/>
                </a:solidFill>
              </a:endParaRPr>
            </a:p>
          </p:txBody>
        </p:sp>
      </p:grpSp>
      <p:grpSp>
        <p:nvGrpSpPr>
          <p:cNvPr id="8" name="グループ化 7"/>
          <p:cNvGrpSpPr/>
          <p:nvPr/>
        </p:nvGrpSpPr>
        <p:grpSpPr>
          <a:xfrm>
            <a:off x="4768756" y="4071286"/>
            <a:ext cx="1235125" cy="1085906"/>
            <a:chOff x="7136160" y="4933921"/>
            <a:chExt cx="1761253" cy="1445946"/>
          </a:xfrm>
        </p:grpSpPr>
        <p:pic>
          <p:nvPicPr>
            <p:cNvPr id="49" name="図 4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1067" y="4933921"/>
              <a:ext cx="1756346" cy="1234359"/>
            </a:xfrm>
            <a:prstGeom prst="rect">
              <a:avLst/>
            </a:prstGeom>
            <a:noFill/>
            <a:ln>
              <a:noFill/>
            </a:ln>
          </p:spPr>
        </p:pic>
        <p:sp>
          <p:nvSpPr>
            <p:cNvPr id="52" name="正方形/長方形 51"/>
            <p:cNvSpPr/>
            <p:nvPr/>
          </p:nvSpPr>
          <p:spPr bwMode="auto">
            <a:xfrm>
              <a:off x="7136160" y="6163867"/>
              <a:ext cx="1753937" cy="216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856535">
                <a:defRPr/>
              </a:pPr>
              <a:r>
                <a:rPr lang="ja-JP" altLang="en-US" sz="1100" dirty="0">
                  <a:solidFill>
                    <a:srgbClr val="FFFFFF"/>
                  </a:solidFill>
                </a:rPr>
                <a:t>ハウスの補強</a:t>
              </a:r>
              <a:endParaRPr lang="en-US" altLang="ja-JP" sz="1100" dirty="0">
                <a:solidFill>
                  <a:srgbClr val="FFFFFF"/>
                </a:solidFill>
              </a:endParaRPr>
            </a:p>
          </p:txBody>
        </p:sp>
      </p:grpSp>
      <p:grpSp>
        <p:nvGrpSpPr>
          <p:cNvPr id="2" name="グループ化 1"/>
          <p:cNvGrpSpPr/>
          <p:nvPr/>
        </p:nvGrpSpPr>
        <p:grpSpPr>
          <a:xfrm>
            <a:off x="6412072" y="1930674"/>
            <a:ext cx="3769684" cy="4919939"/>
            <a:chOff x="6438441" y="1916832"/>
            <a:chExt cx="3769684" cy="4919939"/>
          </a:xfrm>
        </p:grpSpPr>
        <p:sp>
          <p:nvSpPr>
            <p:cNvPr id="28" name="テキスト ボックス 27"/>
            <p:cNvSpPr txBox="1"/>
            <p:nvPr/>
          </p:nvSpPr>
          <p:spPr>
            <a:xfrm>
              <a:off x="6438441" y="1916832"/>
              <a:ext cx="3769684" cy="276999"/>
            </a:xfrm>
            <a:prstGeom prst="rect">
              <a:avLst/>
            </a:prstGeom>
            <a:noFill/>
          </p:spPr>
          <p:txBody>
            <a:bodyPr wrap="square" rtlCol="0" anchor="ctr">
              <a:spAutoFit/>
            </a:bodyPr>
            <a:lstStyle/>
            <a:p>
              <a:pPr defTabSz="856535"/>
              <a:r>
                <a:rPr lang="ja-JP" altLang="en-US" sz="1200" b="1" dirty="0" smtClean="0">
                  <a:solidFill>
                    <a:prstClr val="black"/>
                  </a:solidFill>
                  <a:cs typeface="Meiryo UI" panose="020B0604030504040204" pitchFamily="50" charset="-128"/>
                </a:rPr>
                <a:t>＜事業執行の</a:t>
              </a:r>
              <a:r>
                <a:rPr lang="ja-JP" altLang="en-US" sz="1200" b="1" dirty="0">
                  <a:solidFill>
                    <a:prstClr val="black"/>
                  </a:solidFill>
                  <a:cs typeface="Meiryo UI" panose="020B0604030504040204" pitchFamily="50" charset="-128"/>
                </a:rPr>
                <a:t>流れ＞</a:t>
              </a:r>
            </a:p>
          </p:txBody>
        </p:sp>
        <p:sp>
          <p:nvSpPr>
            <p:cNvPr id="23" name="テキスト ボックス 22"/>
            <p:cNvSpPr txBox="1"/>
            <p:nvPr/>
          </p:nvSpPr>
          <p:spPr>
            <a:xfrm>
              <a:off x="6490464" y="5347231"/>
              <a:ext cx="3251020" cy="26161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defTabSz="856535"/>
              <a:r>
                <a:rPr lang="ja-JP" altLang="en-US" sz="1100" dirty="0">
                  <a:solidFill>
                    <a:prstClr val="black"/>
                  </a:solidFill>
                  <a:cs typeface="Meiryo UI" panose="020B0604030504040204" pitchFamily="50" charset="-128"/>
                </a:rPr>
                <a:t>地方</a:t>
              </a:r>
              <a:r>
                <a:rPr lang="ja-JP" altLang="en-US" sz="1100" dirty="0" smtClean="0">
                  <a:solidFill>
                    <a:prstClr val="black"/>
                  </a:solidFill>
                  <a:cs typeface="Meiryo UI" panose="020B0604030504040204" pitchFamily="50" charset="-128"/>
                </a:rPr>
                <a:t>農政局、北海道農政事務所、沖縄総合事務局</a:t>
              </a:r>
              <a:endParaRPr lang="ja-JP" altLang="en-US" sz="1100" dirty="0">
                <a:solidFill>
                  <a:prstClr val="black"/>
                </a:solidFill>
                <a:cs typeface="Meiryo UI" panose="020B0604030504040204" pitchFamily="50" charset="-128"/>
              </a:endParaRPr>
            </a:p>
          </p:txBody>
        </p:sp>
        <p:sp>
          <p:nvSpPr>
            <p:cNvPr id="24" name="テキスト ボックス 23"/>
            <p:cNvSpPr txBox="1"/>
            <p:nvPr/>
          </p:nvSpPr>
          <p:spPr>
            <a:xfrm>
              <a:off x="7113240" y="4319518"/>
              <a:ext cx="2203159" cy="26161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defTabSz="856535"/>
              <a:r>
                <a:rPr lang="ja-JP" altLang="en-US" sz="1100" dirty="0">
                  <a:solidFill>
                    <a:prstClr val="black"/>
                  </a:solidFill>
                  <a:cs typeface="Meiryo UI" panose="020B0604030504040204" pitchFamily="50" charset="-128"/>
                </a:rPr>
                <a:t>都道府県</a:t>
              </a:r>
            </a:p>
          </p:txBody>
        </p:sp>
        <p:sp>
          <p:nvSpPr>
            <p:cNvPr id="25" name="右矢印 24"/>
            <p:cNvSpPr/>
            <p:nvPr/>
          </p:nvSpPr>
          <p:spPr>
            <a:xfrm rot="16200000">
              <a:off x="8443486" y="3790149"/>
              <a:ext cx="316738" cy="243860"/>
            </a:xfrm>
            <a:prstGeom prst="right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856535"/>
              <a:endParaRPr lang="ja-JP" altLang="en-US">
                <a:solidFill>
                  <a:srgbClr val="FFFFFF"/>
                </a:solidFill>
              </a:endParaRPr>
            </a:p>
          </p:txBody>
        </p:sp>
        <p:sp>
          <p:nvSpPr>
            <p:cNvPr id="26" name="テキスト ボックス 25"/>
            <p:cNvSpPr txBox="1"/>
            <p:nvPr/>
          </p:nvSpPr>
          <p:spPr>
            <a:xfrm>
              <a:off x="6969488" y="2348880"/>
              <a:ext cx="2376000" cy="26161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defTabSz="856535"/>
              <a:r>
                <a:rPr lang="ja-JP" altLang="en-US" sz="1100" dirty="0" smtClean="0">
                  <a:solidFill>
                    <a:prstClr val="black"/>
                  </a:solidFill>
                  <a:cs typeface="Meiryo UI" panose="020B0604030504040204" pitchFamily="50" charset="-128"/>
                </a:rPr>
                <a:t>農業者</a:t>
              </a:r>
              <a:endParaRPr lang="ja-JP" altLang="en-US" sz="1100" dirty="0">
                <a:solidFill>
                  <a:prstClr val="black"/>
                </a:solidFill>
                <a:cs typeface="Meiryo UI" panose="020B0604030504040204" pitchFamily="50" charset="-128"/>
              </a:endParaRPr>
            </a:p>
          </p:txBody>
        </p:sp>
        <p:sp>
          <p:nvSpPr>
            <p:cNvPr id="40" name="右矢印 39"/>
            <p:cNvSpPr/>
            <p:nvPr/>
          </p:nvSpPr>
          <p:spPr>
            <a:xfrm rot="16200000">
              <a:off x="8403544" y="4803724"/>
              <a:ext cx="316738" cy="243860"/>
            </a:xfrm>
            <a:prstGeom prst="right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856535"/>
              <a:endParaRPr lang="ja-JP" altLang="en-US">
                <a:solidFill>
                  <a:srgbClr val="FFFFFF"/>
                </a:solidFill>
              </a:endParaRPr>
            </a:p>
          </p:txBody>
        </p:sp>
        <p:sp>
          <p:nvSpPr>
            <p:cNvPr id="41" name="右矢印 40"/>
            <p:cNvSpPr/>
            <p:nvPr/>
          </p:nvSpPr>
          <p:spPr>
            <a:xfrm rot="5400000" flipV="1">
              <a:off x="7676328" y="4803724"/>
              <a:ext cx="316738" cy="243860"/>
            </a:xfrm>
            <a:prstGeom prst="right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856535"/>
              <a:endParaRPr lang="ja-JP" altLang="en-US">
                <a:solidFill>
                  <a:srgbClr val="FFFFFF"/>
                </a:solidFill>
              </a:endParaRPr>
            </a:p>
          </p:txBody>
        </p:sp>
        <p:sp>
          <p:nvSpPr>
            <p:cNvPr id="43" name="右矢印 42"/>
            <p:cNvSpPr/>
            <p:nvPr/>
          </p:nvSpPr>
          <p:spPr>
            <a:xfrm rot="5400000" flipV="1">
              <a:off x="7692006" y="3792053"/>
              <a:ext cx="316738" cy="243860"/>
            </a:xfrm>
            <a:prstGeom prst="right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856535"/>
              <a:endParaRPr lang="ja-JP" altLang="en-US">
                <a:solidFill>
                  <a:srgbClr val="FFFFFF"/>
                </a:solidFill>
              </a:endParaRPr>
            </a:p>
          </p:txBody>
        </p:sp>
        <p:sp>
          <p:nvSpPr>
            <p:cNvPr id="5" name="テキスト ボックス 4"/>
            <p:cNvSpPr txBox="1"/>
            <p:nvPr/>
          </p:nvSpPr>
          <p:spPr>
            <a:xfrm>
              <a:off x="6995593" y="3718193"/>
              <a:ext cx="855519" cy="430887"/>
            </a:xfrm>
            <a:prstGeom prst="rect">
              <a:avLst/>
            </a:prstGeom>
            <a:noFill/>
          </p:spPr>
          <p:txBody>
            <a:bodyPr wrap="square" rtlCol="0">
              <a:spAutoFit/>
            </a:bodyPr>
            <a:lstStyle/>
            <a:p>
              <a:pPr algn="ctr"/>
              <a:r>
                <a:rPr kumimoji="1" lang="ja-JP" altLang="en-US" sz="1100" dirty="0" smtClean="0"/>
                <a:t>産地計画提出</a:t>
              </a:r>
              <a:endParaRPr kumimoji="1" lang="ja-JP" altLang="en-US" sz="1100" dirty="0"/>
            </a:p>
          </p:txBody>
        </p:sp>
        <p:sp>
          <p:nvSpPr>
            <p:cNvPr id="44" name="テキスト ボックス 43"/>
            <p:cNvSpPr txBox="1"/>
            <p:nvPr/>
          </p:nvSpPr>
          <p:spPr>
            <a:xfrm>
              <a:off x="6604188" y="4725144"/>
              <a:ext cx="1108579" cy="430887"/>
            </a:xfrm>
            <a:prstGeom prst="rect">
              <a:avLst/>
            </a:prstGeom>
            <a:noFill/>
          </p:spPr>
          <p:txBody>
            <a:bodyPr wrap="square" rtlCol="0">
              <a:spAutoFit/>
            </a:bodyPr>
            <a:lstStyle/>
            <a:p>
              <a:r>
                <a:rPr lang="ja-JP" altLang="en-US" sz="1100" dirty="0"/>
                <a:t>都道府県</a:t>
              </a:r>
              <a:r>
                <a:rPr kumimoji="1" lang="ja-JP" altLang="en-US" sz="1100" dirty="0" smtClean="0"/>
                <a:t>計画提出</a:t>
              </a:r>
              <a:endParaRPr kumimoji="1" lang="ja-JP" altLang="en-US" sz="1100" dirty="0"/>
            </a:p>
          </p:txBody>
        </p:sp>
        <p:sp>
          <p:nvSpPr>
            <p:cNvPr id="45" name="テキスト ボックス 44"/>
            <p:cNvSpPr txBox="1"/>
            <p:nvPr/>
          </p:nvSpPr>
          <p:spPr>
            <a:xfrm>
              <a:off x="8723785" y="3755815"/>
              <a:ext cx="720080" cy="261610"/>
            </a:xfrm>
            <a:prstGeom prst="rect">
              <a:avLst/>
            </a:prstGeom>
            <a:noFill/>
          </p:spPr>
          <p:txBody>
            <a:bodyPr wrap="square" rtlCol="0">
              <a:spAutoFit/>
            </a:bodyPr>
            <a:lstStyle/>
            <a:p>
              <a:r>
                <a:rPr kumimoji="1" lang="ja-JP" altLang="en-US" sz="1100" dirty="0" smtClean="0"/>
                <a:t>承認</a:t>
              </a:r>
              <a:endParaRPr kumimoji="1" lang="ja-JP" altLang="en-US" sz="1100" dirty="0"/>
            </a:p>
          </p:txBody>
        </p:sp>
        <p:sp>
          <p:nvSpPr>
            <p:cNvPr id="46" name="テキスト ボックス 45"/>
            <p:cNvSpPr txBox="1"/>
            <p:nvPr/>
          </p:nvSpPr>
          <p:spPr>
            <a:xfrm>
              <a:off x="8769848" y="4750405"/>
              <a:ext cx="720080" cy="261610"/>
            </a:xfrm>
            <a:prstGeom prst="rect">
              <a:avLst/>
            </a:prstGeom>
            <a:noFill/>
          </p:spPr>
          <p:txBody>
            <a:bodyPr wrap="square" rtlCol="0">
              <a:spAutoFit/>
            </a:bodyPr>
            <a:lstStyle/>
            <a:p>
              <a:r>
                <a:rPr kumimoji="1" lang="ja-JP" altLang="en-US" sz="1100" dirty="0" smtClean="0"/>
                <a:t>承認</a:t>
              </a:r>
              <a:endParaRPr kumimoji="1" lang="ja-JP" altLang="en-US" sz="1100" dirty="0"/>
            </a:p>
          </p:txBody>
        </p:sp>
        <p:sp>
          <p:nvSpPr>
            <p:cNvPr id="35" name="正方形/長方形 34"/>
            <p:cNvSpPr/>
            <p:nvPr/>
          </p:nvSpPr>
          <p:spPr>
            <a:xfrm>
              <a:off x="9532368" y="6476771"/>
              <a:ext cx="360000" cy="360000"/>
            </a:xfrm>
            <a:prstGeom prst="rect">
              <a:avLst/>
            </a:prstGeom>
            <a:solidFill>
              <a:srgbClr val="050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prstClr val="white"/>
                  </a:solidFill>
                </a:rPr>
                <a:t>4</a:t>
              </a:r>
              <a:endParaRPr kumimoji="1" lang="ja-JP" altLang="en-US" dirty="0">
                <a:solidFill>
                  <a:prstClr val="white"/>
                </a:solidFill>
              </a:endParaRPr>
            </a:p>
          </p:txBody>
        </p:sp>
        <p:sp>
          <p:nvSpPr>
            <p:cNvPr id="37" name="テキスト ボックス 36"/>
            <p:cNvSpPr txBox="1"/>
            <p:nvPr/>
          </p:nvSpPr>
          <p:spPr>
            <a:xfrm>
              <a:off x="6969224" y="3281213"/>
              <a:ext cx="2376000" cy="261610"/>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defTabSz="856535"/>
              <a:r>
                <a:rPr lang="ja-JP" altLang="en-US" sz="1100" dirty="0" smtClean="0">
                  <a:solidFill>
                    <a:prstClr val="black"/>
                  </a:solidFill>
                  <a:cs typeface="Meiryo UI" panose="020B0604030504040204" pitchFamily="50" charset="-128"/>
                </a:rPr>
                <a:t>市町村または農業協同組合等</a:t>
              </a:r>
              <a:endParaRPr lang="ja-JP" altLang="en-US" sz="1100" dirty="0">
                <a:solidFill>
                  <a:prstClr val="black"/>
                </a:solidFill>
                <a:cs typeface="Meiryo UI" panose="020B0604030504040204" pitchFamily="50" charset="-128"/>
              </a:endParaRPr>
            </a:p>
          </p:txBody>
        </p:sp>
        <p:sp>
          <p:nvSpPr>
            <p:cNvPr id="54" name="テキスト ボックス 53"/>
            <p:cNvSpPr txBox="1"/>
            <p:nvPr/>
          </p:nvSpPr>
          <p:spPr>
            <a:xfrm>
              <a:off x="7164522" y="2636836"/>
              <a:ext cx="911759" cy="600164"/>
            </a:xfrm>
            <a:prstGeom prst="rect">
              <a:avLst/>
            </a:prstGeom>
            <a:noFill/>
          </p:spPr>
          <p:txBody>
            <a:bodyPr wrap="square" rtlCol="0">
              <a:spAutoFit/>
            </a:bodyPr>
            <a:lstStyle/>
            <a:p>
              <a:r>
                <a:rPr lang="ja-JP" altLang="en-US" sz="1100" dirty="0" smtClean="0"/>
                <a:t>要望（又は産地計画）</a:t>
              </a:r>
              <a:endParaRPr lang="en-US" altLang="ja-JP" sz="1100" dirty="0" smtClean="0"/>
            </a:p>
            <a:p>
              <a:r>
                <a:rPr lang="ja-JP" altLang="en-US" sz="1100" dirty="0" err="1" smtClean="0"/>
                <a:t>を提</a:t>
              </a:r>
              <a:r>
                <a:rPr lang="ja-JP" altLang="en-US" sz="1100" dirty="0" smtClean="0"/>
                <a:t>出</a:t>
              </a:r>
              <a:endParaRPr lang="en-US" altLang="ja-JP" sz="1100" dirty="0" smtClean="0"/>
            </a:p>
          </p:txBody>
        </p:sp>
      </p:grpSp>
      <p:sp>
        <p:nvSpPr>
          <p:cNvPr id="10" name="下矢印 9"/>
          <p:cNvSpPr/>
          <p:nvPr/>
        </p:nvSpPr>
        <p:spPr>
          <a:xfrm>
            <a:off x="8049344" y="2797672"/>
            <a:ext cx="288000" cy="288000"/>
          </a:xfrm>
          <a:prstGeom prst="downArrow">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42736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1540" y="0"/>
            <a:ext cx="9849544" cy="383810"/>
          </a:xfrm>
          <a:prstGeom prst="rect">
            <a:avLst/>
          </a:prstGeom>
          <a:solidFill>
            <a:srgbClr val="0000CC"/>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95608" tIns="37645" rIns="95608" bIns="37645" anchor="ctr">
            <a:spAutoFit/>
          </a:bodyPr>
          <a:lstStyle/>
          <a:p>
            <a:pPr algn="ctr" defTabSz="956249"/>
            <a:r>
              <a:rPr lang="ja-JP" altLang="en-US" sz="2000" b="1" dirty="0">
                <a:solidFill>
                  <a:schemeClr val="bg1"/>
                </a:solidFill>
              </a:rPr>
              <a:t>農業用ハウス強靱化緊急対策事業</a:t>
            </a:r>
            <a:r>
              <a:rPr lang="en-US" altLang="ja-JP" sz="2000" b="1" dirty="0" smtClean="0">
                <a:solidFill>
                  <a:schemeClr val="bg1"/>
                </a:solidFill>
              </a:rPr>
              <a:t>【</a:t>
            </a:r>
            <a:r>
              <a:rPr lang="ja-JP" altLang="en-US" sz="2000" b="1" dirty="0">
                <a:solidFill>
                  <a:schemeClr val="bg1"/>
                </a:solidFill>
              </a:rPr>
              <a:t>要望調査</a:t>
            </a:r>
            <a:r>
              <a:rPr lang="ja-JP" altLang="en-US" sz="2000" b="1" dirty="0" smtClean="0">
                <a:solidFill>
                  <a:schemeClr val="bg1"/>
                </a:solidFill>
              </a:rPr>
              <a:t>スケジュール</a:t>
            </a:r>
            <a:r>
              <a:rPr lang="en-US" altLang="ja-JP" sz="2000" b="1" dirty="0">
                <a:solidFill>
                  <a:schemeClr val="bg1"/>
                </a:solidFill>
              </a:rPr>
              <a:t>】</a:t>
            </a:r>
            <a:endParaRPr lang="ja-JP" altLang="en-US" sz="2000" b="1" dirty="0">
              <a:solidFill>
                <a:schemeClr val="bg1"/>
              </a:solidFill>
            </a:endParaRPr>
          </a:p>
        </p:txBody>
      </p:sp>
      <p:sp>
        <p:nvSpPr>
          <p:cNvPr id="2" name="正方形/長方形 1"/>
          <p:cNvSpPr/>
          <p:nvPr/>
        </p:nvSpPr>
        <p:spPr>
          <a:xfrm>
            <a:off x="2397449" y="1045925"/>
            <a:ext cx="489247" cy="4295055"/>
          </a:xfrm>
          <a:prstGeom prst="rect">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411239" y="2471666"/>
            <a:ext cx="461665" cy="1152128"/>
          </a:xfrm>
          <a:prstGeom prst="rect">
            <a:avLst/>
          </a:prstGeom>
          <a:noFill/>
        </p:spPr>
        <p:txBody>
          <a:bodyPr vert="eaVert" wrap="square" rtlCol="0">
            <a:spAutoFit/>
          </a:bodyPr>
          <a:lstStyle/>
          <a:p>
            <a:r>
              <a:rPr kumimoji="1" lang="ja-JP" altLang="en-US" dirty="0" smtClean="0"/>
              <a:t>説明会</a:t>
            </a:r>
            <a:endParaRPr kumimoji="1" lang="ja-JP" altLang="en-US" dirty="0"/>
          </a:p>
        </p:txBody>
      </p:sp>
      <p:sp>
        <p:nvSpPr>
          <p:cNvPr id="4" name="テキスト ボックス 3"/>
          <p:cNvSpPr txBox="1"/>
          <p:nvPr/>
        </p:nvSpPr>
        <p:spPr>
          <a:xfrm>
            <a:off x="1947807" y="676594"/>
            <a:ext cx="1445727" cy="369332"/>
          </a:xfrm>
          <a:prstGeom prst="rect">
            <a:avLst/>
          </a:prstGeom>
          <a:noFill/>
        </p:spPr>
        <p:txBody>
          <a:bodyPr wrap="square" rtlCol="0">
            <a:spAutoFit/>
          </a:bodyPr>
          <a:lstStyle/>
          <a:p>
            <a:r>
              <a:rPr kumimoji="1" lang="en-US" altLang="ja-JP" dirty="0" smtClean="0"/>
              <a:t>12</a:t>
            </a:r>
            <a:r>
              <a:rPr kumimoji="1" lang="ja-JP" altLang="en-US" dirty="0" smtClean="0"/>
              <a:t>～</a:t>
            </a:r>
            <a:r>
              <a:rPr lang="ja-JP" altLang="en-US" dirty="0" smtClean="0"/>
              <a:t>１月頃</a:t>
            </a:r>
            <a:endParaRPr kumimoji="1" lang="ja-JP" altLang="en-US" dirty="0"/>
          </a:p>
        </p:txBody>
      </p:sp>
      <p:sp>
        <p:nvSpPr>
          <p:cNvPr id="7" name="正方形/長方形 6"/>
          <p:cNvSpPr/>
          <p:nvPr/>
        </p:nvSpPr>
        <p:spPr>
          <a:xfrm>
            <a:off x="3568752" y="1045925"/>
            <a:ext cx="489247" cy="4295055"/>
          </a:xfrm>
          <a:prstGeom prst="rect">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596334" y="2276872"/>
            <a:ext cx="461665" cy="1706962"/>
          </a:xfrm>
          <a:prstGeom prst="rect">
            <a:avLst/>
          </a:prstGeom>
          <a:noFill/>
        </p:spPr>
        <p:txBody>
          <a:bodyPr vert="eaVert" wrap="square" rtlCol="0">
            <a:spAutoFit/>
          </a:bodyPr>
          <a:lstStyle/>
          <a:p>
            <a:r>
              <a:rPr lang="ja-JP" altLang="en-US" dirty="0"/>
              <a:t>要望調査</a:t>
            </a:r>
            <a:r>
              <a:rPr kumimoji="1" lang="ja-JP" altLang="en-US" dirty="0" smtClean="0"/>
              <a:t>開始</a:t>
            </a:r>
            <a:endParaRPr kumimoji="1" lang="ja-JP" altLang="en-US" dirty="0"/>
          </a:p>
        </p:txBody>
      </p:sp>
      <p:sp>
        <p:nvSpPr>
          <p:cNvPr id="9" name="右矢印 8"/>
          <p:cNvSpPr/>
          <p:nvPr/>
        </p:nvSpPr>
        <p:spPr>
          <a:xfrm>
            <a:off x="4244216" y="1678300"/>
            <a:ext cx="482231" cy="432048"/>
          </a:xfrm>
          <a:prstGeom prst="rightArrow">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867273" y="1088130"/>
            <a:ext cx="489247" cy="1872208"/>
          </a:xfrm>
          <a:prstGeom prst="rect">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865226" y="1268760"/>
            <a:ext cx="461665" cy="1474881"/>
          </a:xfrm>
          <a:prstGeom prst="rect">
            <a:avLst/>
          </a:prstGeom>
          <a:noFill/>
        </p:spPr>
        <p:txBody>
          <a:bodyPr vert="eaVert" wrap="square" rtlCol="0">
            <a:spAutoFit/>
          </a:bodyPr>
          <a:lstStyle/>
          <a:p>
            <a:r>
              <a:rPr lang="ja-JP" altLang="en-US" dirty="0"/>
              <a:t>要望調査</a:t>
            </a:r>
            <a:r>
              <a:rPr lang="ja-JP" altLang="en-US" dirty="0" smtClean="0"/>
              <a:t>締切</a:t>
            </a:r>
            <a:endParaRPr kumimoji="1" lang="ja-JP" altLang="en-US" dirty="0"/>
          </a:p>
        </p:txBody>
      </p:sp>
      <p:sp>
        <p:nvSpPr>
          <p:cNvPr id="12" name="テキスト ボックス 11"/>
          <p:cNvSpPr txBox="1"/>
          <p:nvPr/>
        </p:nvSpPr>
        <p:spPr>
          <a:xfrm>
            <a:off x="3280720" y="676594"/>
            <a:ext cx="1445727" cy="369332"/>
          </a:xfrm>
          <a:prstGeom prst="rect">
            <a:avLst/>
          </a:prstGeom>
          <a:noFill/>
        </p:spPr>
        <p:txBody>
          <a:bodyPr wrap="square" rtlCol="0">
            <a:spAutoFit/>
          </a:bodyPr>
          <a:lstStyle/>
          <a:p>
            <a:r>
              <a:rPr lang="ja-JP" altLang="en-US" dirty="0" smtClean="0"/>
              <a:t>１月９日</a:t>
            </a:r>
            <a:endParaRPr kumimoji="1" lang="ja-JP" altLang="en-US" dirty="0"/>
          </a:p>
        </p:txBody>
      </p:sp>
      <p:sp>
        <p:nvSpPr>
          <p:cNvPr id="13" name="テキスト ボックス 12"/>
          <p:cNvSpPr txBox="1"/>
          <p:nvPr/>
        </p:nvSpPr>
        <p:spPr>
          <a:xfrm>
            <a:off x="4540322" y="676594"/>
            <a:ext cx="1445727" cy="369332"/>
          </a:xfrm>
          <a:prstGeom prst="rect">
            <a:avLst/>
          </a:prstGeom>
          <a:noFill/>
        </p:spPr>
        <p:txBody>
          <a:bodyPr wrap="square" rtlCol="0">
            <a:spAutoFit/>
          </a:bodyPr>
          <a:lstStyle/>
          <a:p>
            <a:r>
              <a:rPr lang="ja-JP" altLang="en-US" dirty="0" smtClean="0"/>
              <a:t>２月１日</a:t>
            </a:r>
            <a:endParaRPr kumimoji="1" lang="ja-JP" altLang="en-US" dirty="0"/>
          </a:p>
        </p:txBody>
      </p:sp>
      <p:sp>
        <p:nvSpPr>
          <p:cNvPr id="15" name="正方形/長方形 14"/>
          <p:cNvSpPr/>
          <p:nvPr/>
        </p:nvSpPr>
        <p:spPr>
          <a:xfrm>
            <a:off x="6393160" y="1088130"/>
            <a:ext cx="489247" cy="1872208"/>
          </a:xfrm>
          <a:prstGeom prst="rect">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412963" y="1405966"/>
            <a:ext cx="461665" cy="1152128"/>
          </a:xfrm>
          <a:prstGeom prst="rect">
            <a:avLst/>
          </a:prstGeom>
          <a:noFill/>
        </p:spPr>
        <p:txBody>
          <a:bodyPr vert="eaVert" wrap="square" rtlCol="0">
            <a:spAutoFit/>
          </a:bodyPr>
          <a:lstStyle/>
          <a:p>
            <a:r>
              <a:rPr lang="ja-JP" altLang="en-US" dirty="0" smtClean="0"/>
              <a:t>事業採択</a:t>
            </a:r>
            <a:endParaRPr kumimoji="1" lang="ja-JP" altLang="en-US" dirty="0"/>
          </a:p>
        </p:txBody>
      </p:sp>
      <p:sp>
        <p:nvSpPr>
          <p:cNvPr id="17" name="テキスト ボックス 16"/>
          <p:cNvSpPr txBox="1"/>
          <p:nvPr/>
        </p:nvSpPr>
        <p:spPr>
          <a:xfrm>
            <a:off x="6036347" y="688291"/>
            <a:ext cx="1198321" cy="369332"/>
          </a:xfrm>
          <a:prstGeom prst="rect">
            <a:avLst/>
          </a:prstGeom>
          <a:noFill/>
        </p:spPr>
        <p:txBody>
          <a:bodyPr wrap="square" rtlCol="0">
            <a:spAutoFit/>
          </a:bodyPr>
          <a:lstStyle/>
          <a:p>
            <a:r>
              <a:rPr lang="ja-JP" altLang="en-US" dirty="0" smtClean="0"/>
              <a:t>２月下旬</a:t>
            </a:r>
            <a:endParaRPr kumimoji="1" lang="ja-JP" altLang="en-US" dirty="0"/>
          </a:p>
        </p:txBody>
      </p:sp>
      <p:sp>
        <p:nvSpPr>
          <p:cNvPr id="20" name="正方形/長方形 19"/>
          <p:cNvSpPr/>
          <p:nvPr/>
        </p:nvSpPr>
        <p:spPr>
          <a:xfrm>
            <a:off x="7704113" y="1083213"/>
            <a:ext cx="489247" cy="1872208"/>
          </a:xfrm>
          <a:prstGeom prst="rect">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7723961" y="1455588"/>
            <a:ext cx="461665" cy="1152128"/>
          </a:xfrm>
          <a:prstGeom prst="rect">
            <a:avLst/>
          </a:prstGeom>
          <a:noFill/>
        </p:spPr>
        <p:txBody>
          <a:bodyPr vert="eaVert" wrap="square" rtlCol="0">
            <a:spAutoFit/>
          </a:bodyPr>
          <a:lstStyle/>
          <a:p>
            <a:r>
              <a:rPr lang="ja-JP" altLang="en-US" dirty="0"/>
              <a:t>交付決定</a:t>
            </a:r>
            <a:endParaRPr kumimoji="1" lang="ja-JP" altLang="en-US" dirty="0"/>
          </a:p>
        </p:txBody>
      </p:sp>
      <p:sp>
        <p:nvSpPr>
          <p:cNvPr id="22" name="テキスト ボックス 21"/>
          <p:cNvSpPr txBox="1"/>
          <p:nvPr/>
        </p:nvSpPr>
        <p:spPr>
          <a:xfrm>
            <a:off x="7401272" y="676594"/>
            <a:ext cx="1198321" cy="369332"/>
          </a:xfrm>
          <a:prstGeom prst="rect">
            <a:avLst/>
          </a:prstGeom>
          <a:noFill/>
        </p:spPr>
        <p:txBody>
          <a:bodyPr wrap="square" rtlCol="0">
            <a:spAutoFit/>
          </a:bodyPr>
          <a:lstStyle/>
          <a:p>
            <a:r>
              <a:rPr lang="ja-JP" altLang="en-US" dirty="0" smtClean="0"/>
              <a:t>３月上旬</a:t>
            </a:r>
            <a:endParaRPr kumimoji="1" lang="ja-JP" altLang="en-US" dirty="0"/>
          </a:p>
        </p:txBody>
      </p:sp>
      <p:cxnSp>
        <p:nvCxnSpPr>
          <p:cNvPr id="25" name="直線矢印コネクタ 24"/>
          <p:cNvCxnSpPr/>
          <p:nvPr/>
        </p:nvCxnSpPr>
        <p:spPr>
          <a:xfrm>
            <a:off x="2872904" y="5603970"/>
            <a:ext cx="1992322" cy="0"/>
          </a:xfrm>
          <a:prstGeom prst="straightConnector1">
            <a:avLst/>
          </a:prstGeom>
          <a:ln w="2857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909925" y="5734997"/>
            <a:ext cx="2187316" cy="646331"/>
          </a:xfrm>
          <a:prstGeom prst="rect">
            <a:avLst/>
          </a:prstGeom>
          <a:noFill/>
        </p:spPr>
        <p:txBody>
          <a:bodyPr wrap="square" lIns="91433" tIns="45716" rIns="91433" bIns="45716" rtlCol="0">
            <a:spAutoFit/>
          </a:bodyPr>
          <a:lstStyle/>
          <a:p>
            <a:r>
              <a:rPr kumimoji="1" lang="ja-JP" altLang="en-US" dirty="0" smtClean="0"/>
              <a:t>各都道府県において</a:t>
            </a:r>
            <a:r>
              <a:rPr lang="ja-JP" altLang="en-US" dirty="0"/>
              <a:t>産地</a:t>
            </a:r>
            <a:r>
              <a:rPr kumimoji="1" lang="ja-JP" altLang="en-US" dirty="0" smtClean="0"/>
              <a:t>との調整</a:t>
            </a:r>
            <a:endParaRPr kumimoji="1" lang="ja-JP" altLang="en-US" dirty="0"/>
          </a:p>
        </p:txBody>
      </p:sp>
      <p:sp>
        <p:nvSpPr>
          <p:cNvPr id="28" name="正方形/長方形 27"/>
          <p:cNvSpPr/>
          <p:nvPr/>
        </p:nvSpPr>
        <p:spPr>
          <a:xfrm>
            <a:off x="70744" y="6222456"/>
            <a:ext cx="8712968" cy="7920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33" tIns="45716" rIns="91433" bIns="45716" rtlCol="0" anchor="ct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農業用ハウス災害被害防止計画については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、順次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、各都道府県ごとに策定に取りかかること。</a:t>
            </a:r>
          </a:p>
        </p:txBody>
      </p:sp>
      <p:sp>
        <p:nvSpPr>
          <p:cNvPr id="30" name="正方形/長方形 29"/>
          <p:cNvSpPr/>
          <p:nvPr/>
        </p:nvSpPr>
        <p:spPr>
          <a:xfrm>
            <a:off x="6425857" y="3468772"/>
            <a:ext cx="489247" cy="1872208"/>
          </a:xfrm>
          <a:prstGeom prst="rect">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6435551" y="3584423"/>
            <a:ext cx="461665" cy="1716785"/>
          </a:xfrm>
          <a:prstGeom prst="rect">
            <a:avLst/>
          </a:prstGeom>
          <a:noFill/>
        </p:spPr>
        <p:txBody>
          <a:bodyPr vert="eaVert" wrap="square" rtlCol="0">
            <a:spAutoFit/>
          </a:bodyPr>
          <a:lstStyle/>
          <a:p>
            <a:r>
              <a:rPr lang="ja-JP" altLang="en-US" dirty="0" smtClean="0"/>
              <a:t>要望調査締切</a:t>
            </a:r>
            <a:endParaRPr kumimoji="1" lang="ja-JP" altLang="en-US" dirty="0"/>
          </a:p>
        </p:txBody>
      </p:sp>
      <p:sp>
        <p:nvSpPr>
          <p:cNvPr id="33" name="テキスト ボックス 32"/>
          <p:cNvSpPr txBox="1"/>
          <p:nvPr/>
        </p:nvSpPr>
        <p:spPr>
          <a:xfrm>
            <a:off x="6148981" y="3099441"/>
            <a:ext cx="1445727" cy="369332"/>
          </a:xfrm>
          <a:prstGeom prst="rect">
            <a:avLst/>
          </a:prstGeom>
          <a:noFill/>
        </p:spPr>
        <p:txBody>
          <a:bodyPr wrap="square" rtlCol="0">
            <a:spAutoFit/>
          </a:bodyPr>
          <a:lstStyle/>
          <a:p>
            <a:r>
              <a:rPr lang="ja-JP" altLang="en-US" dirty="0" smtClean="0"/>
              <a:t>３月</a:t>
            </a:r>
            <a:r>
              <a:rPr lang="ja-JP" altLang="en-US" dirty="0"/>
              <a:t>１</a:t>
            </a:r>
            <a:r>
              <a:rPr lang="ja-JP" altLang="en-US" dirty="0" smtClean="0"/>
              <a:t>日</a:t>
            </a:r>
            <a:endParaRPr kumimoji="1" lang="ja-JP" altLang="en-US" dirty="0"/>
          </a:p>
        </p:txBody>
      </p:sp>
      <p:sp>
        <p:nvSpPr>
          <p:cNvPr id="35" name="正方形/長方形 34"/>
          <p:cNvSpPr/>
          <p:nvPr/>
        </p:nvSpPr>
        <p:spPr>
          <a:xfrm>
            <a:off x="7920137" y="3468773"/>
            <a:ext cx="489247" cy="1872208"/>
          </a:xfrm>
          <a:prstGeom prst="rect">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7947719" y="3817116"/>
            <a:ext cx="461665" cy="1152128"/>
          </a:xfrm>
          <a:prstGeom prst="rect">
            <a:avLst/>
          </a:prstGeom>
          <a:noFill/>
        </p:spPr>
        <p:txBody>
          <a:bodyPr vert="eaVert" wrap="square" rtlCol="0">
            <a:spAutoFit/>
          </a:bodyPr>
          <a:lstStyle/>
          <a:p>
            <a:r>
              <a:rPr lang="ja-JP" altLang="en-US" dirty="0" smtClean="0"/>
              <a:t>事業採択</a:t>
            </a:r>
            <a:endParaRPr kumimoji="1" lang="ja-JP" altLang="en-US" dirty="0"/>
          </a:p>
        </p:txBody>
      </p:sp>
      <p:sp>
        <p:nvSpPr>
          <p:cNvPr id="37" name="テキスト ボックス 36"/>
          <p:cNvSpPr txBox="1"/>
          <p:nvPr/>
        </p:nvSpPr>
        <p:spPr>
          <a:xfrm>
            <a:off x="7571103" y="3087744"/>
            <a:ext cx="1198321" cy="369332"/>
          </a:xfrm>
          <a:prstGeom prst="rect">
            <a:avLst/>
          </a:prstGeom>
          <a:noFill/>
        </p:spPr>
        <p:txBody>
          <a:bodyPr wrap="square" rtlCol="0">
            <a:spAutoFit/>
          </a:bodyPr>
          <a:lstStyle/>
          <a:p>
            <a:r>
              <a:rPr lang="ja-JP" altLang="en-US" dirty="0" smtClean="0"/>
              <a:t>３月下旬</a:t>
            </a:r>
            <a:endParaRPr kumimoji="1" lang="ja-JP" altLang="en-US" dirty="0"/>
          </a:p>
        </p:txBody>
      </p:sp>
      <p:sp>
        <p:nvSpPr>
          <p:cNvPr id="39" name="正方形/長方形 38"/>
          <p:cNvSpPr/>
          <p:nvPr/>
        </p:nvSpPr>
        <p:spPr>
          <a:xfrm>
            <a:off x="9072265" y="3468773"/>
            <a:ext cx="489247" cy="1872208"/>
          </a:xfrm>
          <a:prstGeom prst="rect">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9099847" y="3807107"/>
            <a:ext cx="461665" cy="1152128"/>
          </a:xfrm>
          <a:prstGeom prst="rect">
            <a:avLst/>
          </a:prstGeom>
          <a:noFill/>
        </p:spPr>
        <p:txBody>
          <a:bodyPr vert="eaVert" wrap="square" rtlCol="0">
            <a:spAutoFit/>
          </a:bodyPr>
          <a:lstStyle/>
          <a:p>
            <a:r>
              <a:rPr lang="ja-JP" altLang="en-US" dirty="0"/>
              <a:t>交付決定</a:t>
            </a:r>
            <a:endParaRPr kumimoji="1" lang="ja-JP" altLang="en-US" dirty="0"/>
          </a:p>
        </p:txBody>
      </p:sp>
      <p:sp>
        <p:nvSpPr>
          <p:cNvPr id="41" name="テキスト ボックス 40"/>
          <p:cNvSpPr txBox="1"/>
          <p:nvPr/>
        </p:nvSpPr>
        <p:spPr>
          <a:xfrm>
            <a:off x="8723231" y="3072768"/>
            <a:ext cx="1198321" cy="369332"/>
          </a:xfrm>
          <a:prstGeom prst="rect">
            <a:avLst/>
          </a:prstGeom>
          <a:noFill/>
        </p:spPr>
        <p:txBody>
          <a:bodyPr wrap="square" rtlCol="0">
            <a:spAutoFit/>
          </a:bodyPr>
          <a:lstStyle/>
          <a:p>
            <a:r>
              <a:rPr lang="ja-JP" altLang="en-US" dirty="0" smtClean="0"/>
              <a:t>４月以降</a:t>
            </a:r>
            <a:endParaRPr kumimoji="1" lang="ja-JP" altLang="en-US" dirty="0"/>
          </a:p>
        </p:txBody>
      </p:sp>
      <p:sp>
        <p:nvSpPr>
          <p:cNvPr id="42" name="右矢印 41"/>
          <p:cNvSpPr/>
          <p:nvPr/>
        </p:nvSpPr>
        <p:spPr>
          <a:xfrm>
            <a:off x="5682024" y="1676846"/>
            <a:ext cx="482231" cy="432048"/>
          </a:xfrm>
          <a:prstGeom prst="rightArrow">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右矢印 42"/>
          <p:cNvSpPr/>
          <p:nvPr/>
        </p:nvSpPr>
        <p:spPr>
          <a:xfrm>
            <a:off x="7090932" y="1678300"/>
            <a:ext cx="482231" cy="432048"/>
          </a:xfrm>
          <a:prstGeom prst="rightArrow">
            <a:avLst/>
          </a:prstGeom>
          <a:no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右矢印 43"/>
          <p:cNvSpPr/>
          <p:nvPr/>
        </p:nvSpPr>
        <p:spPr>
          <a:xfrm>
            <a:off x="5838921" y="4095665"/>
            <a:ext cx="482231" cy="432048"/>
          </a:xfrm>
          <a:prstGeom prst="rightArrow">
            <a:avLst/>
          </a:prstGeom>
          <a:noFill/>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右矢印 44"/>
          <p:cNvSpPr/>
          <p:nvPr/>
        </p:nvSpPr>
        <p:spPr>
          <a:xfrm>
            <a:off x="8504458" y="4062103"/>
            <a:ext cx="482231" cy="432048"/>
          </a:xfrm>
          <a:prstGeom prst="rightArrow">
            <a:avLst/>
          </a:prstGeom>
          <a:noFill/>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右矢印 45"/>
          <p:cNvSpPr/>
          <p:nvPr/>
        </p:nvSpPr>
        <p:spPr>
          <a:xfrm>
            <a:off x="7207073" y="4095665"/>
            <a:ext cx="482231" cy="432048"/>
          </a:xfrm>
          <a:prstGeom prst="rightArrow">
            <a:avLst/>
          </a:prstGeom>
          <a:noFill/>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大かっこ 46"/>
          <p:cNvSpPr/>
          <p:nvPr/>
        </p:nvSpPr>
        <p:spPr>
          <a:xfrm>
            <a:off x="67961" y="1916832"/>
            <a:ext cx="2029429" cy="1373995"/>
          </a:xfrm>
          <a:prstGeom prst="bracketPair">
            <a:avLst>
              <a:gd name="adj" fmla="val 6513"/>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smtClean="0">
                <a:solidFill>
                  <a:prstClr val="black"/>
                </a:solidFill>
              </a:rPr>
              <a:t>・年度内に着手する取組</a:t>
            </a:r>
            <a:endParaRPr lang="en-US" altLang="ja-JP" sz="1400" dirty="0" smtClean="0">
              <a:solidFill>
                <a:prstClr val="black"/>
              </a:solidFill>
            </a:endParaRPr>
          </a:p>
          <a:p>
            <a:r>
              <a:rPr lang="ja-JP" altLang="en-US" sz="1400" dirty="0" smtClean="0">
                <a:solidFill>
                  <a:prstClr val="black"/>
                </a:solidFill>
              </a:rPr>
              <a:t>・例えば、技術指導やマニュアル作成、今冬の大雪対策等早期に取りかかるべきもの</a:t>
            </a:r>
            <a:endParaRPr lang="en-US" altLang="ja-JP" sz="1400" dirty="0">
              <a:solidFill>
                <a:prstClr val="black"/>
              </a:solidFill>
            </a:endParaRPr>
          </a:p>
        </p:txBody>
      </p:sp>
      <p:sp>
        <p:nvSpPr>
          <p:cNvPr id="48" name="大かっこ 47"/>
          <p:cNvSpPr/>
          <p:nvPr/>
        </p:nvSpPr>
        <p:spPr>
          <a:xfrm>
            <a:off x="49961" y="4225833"/>
            <a:ext cx="2029429" cy="1029722"/>
          </a:xfrm>
          <a:prstGeom prst="bracketPair">
            <a:avLst>
              <a:gd name="adj" fmla="val 9943"/>
            </a:avLst>
          </a:prstGeom>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smtClean="0">
                <a:solidFill>
                  <a:prstClr val="black"/>
                </a:solidFill>
              </a:rPr>
              <a:t>・次年度に着手する取組</a:t>
            </a:r>
            <a:endParaRPr lang="en-US" altLang="ja-JP" sz="1400" dirty="0" smtClean="0">
              <a:solidFill>
                <a:prstClr val="black"/>
              </a:solidFill>
            </a:endParaRPr>
          </a:p>
          <a:p>
            <a:r>
              <a:rPr lang="ja-JP" altLang="en-US" sz="1400" dirty="0" smtClean="0">
                <a:solidFill>
                  <a:prstClr val="black"/>
                </a:solidFill>
              </a:rPr>
              <a:t>・例えば</a:t>
            </a:r>
            <a:r>
              <a:rPr lang="ja-JP" altLang="en-US" sz="1400" dirty="0">
                <a:solidFill>
                  <a:prstClr val="black"/>
                </a:solidFill>
              </a:rPr>
              <a:t>、</a:t>
            </a:r>
            <a:r>
              <a:rPr lang="ja-JP" altLang="en-US" sz="1400" dirty="0" smtClean="0">
                <a:solidFill>
                  <a:prstClr val="black"/>
                </a:solidFill>
              </a:rPr>
              <a:t>年度後半の災害に備えるための講習会や補強等</a:t>
            </a:r>
            <a:endParaRPr lang="en-US" altLang="ja-JP" sz="1400" dirty="0">
              <a:solidFill>
                <a:prstClr val="black"/>
              </a:solidFill>
            </a:endParaRPr>
          </a:p>
        </p:txBody>
      </p:sp>
      <p:sp>
        <p:nvSpPr>
          <p:cNvPr id="49" name="右矢印 48"/>
          <p:cNvSpPr/>
          <p:nvPr/>
        </p:nvSpPr>
        <p:spPr>
          <a:xfrm>
            <a:off x="3014843" y="2761404"/>
            <a:ext cx="482231" cy="432048"/>
          </a:xfrm>
          <a:prstGeom prst="rightArrow">
            <a:avLst/>
          </a:prstGeom>
          <a:noFill/>
          <a:ln>
            <a:solidFill>
              <a:srgbClr val="FF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99621" y="1553343"/>
            <a:ext cx="1315287" cy="369332"/>
          </a:xfrm>
          <a:prstGeom prst="rect">
            <a:avLst/>
          </a:prstGeom>
          <a:noFill/>
        </p:spPr>
        <p:txBody>
          <a:bodyPr wrap="square" rtlCol="0">
            <a:spAutoFit/>
          </a:bodyPr>
          <a:lstStyle/>
          <a:p>
            <a:r>
              <a:rPr kumimoji="1" lang="en-US" altLang="ja-JP" b="1" u="sng" dirty="0" smtClean="0"/>
              <a:t>H30</a:t>
            </a:r>
            <a:r>
              <a:rPr kumimoji="1" lang="ja-JP" altLang="en-US" b="1" u="sng" dirty="0" smtClean="0"/>
              <a:t>補正</a:t>
            </a:r>
            <a:endParaRPr kumimoji="1" lang="ja-JP" altLang="en-US" b="1" u="sng" dirty="0"/>
          </a:p>
        </p:txBody>
      </p:sp>
      <p:sp>
        <p:nvSpPr>
          <p:cNvPr id="50" name="テキスト ボックス 49"/>
          <p:cNvSpPr txBox="1"/>
          <p:nvPr/>
        </p:nvSpPr>
        <p:spPr>
          <a:xfrm>
            <a:off x="398513" y="3729462"/>
            <a:ext cx="1315287" cy="369332"/>
          </a:xfrm>
          <a:prstGeom prst="rect">
            <a:avLst/>
          </a:prstGeom>
          <a:noFill/>
        </p:spPr>
        <p:txBody>
          <a:bodyPr wrap="square" rtlCol="0">
            <a:spAutoFit/>
          </a:bodyPr>
          <a:lstStyle/>
          <a:p>
            <a:r>
              <a:rPr kumimoji="1" lang="en-US" altLang="ja-JP" b="1" u="sng" dirty="0" smtClean="0"/>
              <a:t>H31</a:t>
            </a:r>
            <a:r>
              <a:rPr kumimoji="1" lang="ja-JP" altLang="en-US" b="1" u="sng" dirty="0" smtClean="0"/>
              <a:t>当初</a:t>
            </a:r>
            <a:endParaRPr kumimoji="1" lang="ja-JP" altLang="en-US" b="1" u="sng" dirty="0"/>
          </a:p>
        </p:txBody>
      </p:sp>
      <p:sp>
        <p:nvSpPr>
          <p:cNvPr id="51" name="正方形/長方形 50"/>
          <p:cNvSpPr/>
          <p:nvPr/>
        </p:nvSpPr>
        <p:spPr>
          <a:xfrm>
            <a:off x="9532368" y="6476771"/>
            <a:ext cx="360000" cy="360000"/>
          </a:xfrm>
          <a:prstGeom prst="rect">
            <a:avLst/>
          </a:prstGeom>
          <a:solidFill>
            <a:srgbClr val="050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prstClr val="white"/>
                </a:solidFill>
              </a:rPr>
              <a:t>5</a:t>
            </a:r>
            <a:endParaRPr kumimoji="1" lang="ja-JP" altLang="en-US" dirty="0">
              <a:solidFill>
                <a:prstClr val="white"/>
              </a:solidFill>
            </a:endParaRPr>
          </a:p>
        </p:txBody>
      </p:sp>
    </p:spTree>
    <p:extLst>
      <p:ext uri="{BB962C8B-B14F-4D97-AF65-F5344CB8AC3E}">
        <p14:creationId xmlns:p14="http://schemas.microsoft.com/office/powerpoint/2010/main" val="3373809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tlCol="0" anchor="ctr"/>
      <a:lstStyle>
        <a:defPPr algn="ctr">
          <a:defRPr kumimoji="1">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Blank">
  <a:themeElements>
    <a:clrScheme name="ユーザー定義 1">
      <a:dk1>
        <a:sysClr val="windowText" lastClr="000000"/>
      </a:dk1>
      <a:lt1>
        <a:srgbClr val="FFFFFF"/>
      </a:lt1>
      <a:dk2>
        <a:srgbClr val="4F6128"/>
      </a:dk2>
      <a:lt2>
        <a:srgbClr val="EBF1DD"/>
      </a:lt2>
      <a:accent1>
        <a:srgbClr val="4F6128"/>
      </a:accent1>
      <a:accent2>
        <a:srgbClr val="76923C"/>
      </a:accent2>
      <a:accent3>
        <a:srgbClr val="9BBB59"/>
      </a:accent3>
      <a:accent4>
        <a:srgbClr val="C3D69B"/>
      </a:accent4>
      <a:accent5>
        <a:srgbClr val="D7E3BC"/>
      </a:accent5>
      <a:accent6>
        <a:srgbClr val="0070C0"/>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3">
              <a:lumMod val="75000"/>
            </a:schemeClr>
          </a:solidFill>
        </a:ln>
      </a:spPr>
      <a:bodyPr rtlCol="0" anchor="ctr"/>
      <a:lstStyle>
        <a:defPPr>
          <a:defRPr sz="1200" dirty="0">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9451</TotalTime>
  <Words>773</Words>
  <Application>Microsoft Office PowerPoint</Application>
  <PresentationFormat>A4 210 x 297 mm</PresentationFormat>
  <Paragraphs>169</Paragraphs>
  <Slides>6</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6</vt:i4>
      </vt:variant>
    </vt:vector>
  </HeadingPairs>
  <TitlesOfParts>
    <vt:vector size="13" baseType="lpstr">
      <vt:lpstr>Meiryo UI</vt:lpstr>
      <vt:lpstr>ＭＳ Ｐゴシック</vt:lpstr>
      <vt:lpstr>Arial</vt:lpstr>
      <vt:lpstr>Calibri</vt:lpstr>
      <vt:lpstr>Wingdings</vt:lpstr>
      <vt:lpstr>Blank</vt:lpstr>
      <vt:lpstr>1_Blank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農林水産省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平成27年度 生産局関係予算概算要求のポイント</dc:title>
  <dc:creator>農林水産省</dc:creator>
  <cp:lastModifiedBy>田中　まどか</cp:lastModifiedBy>
  <cp:revision>578</cp:revision>
  <cp:lastPrinted>2019-01-08T00:38:55Z</cp:lastPrinted>
  <dcterms:created xsi:type="dcterms:W3CDTF">2014-09-01T05:32:13Z</dcterms:created>
  <dcterms:modified xsi:type="dcterms:W3CDTF">2019-01-08T07:31:44Z</dcterms:modified>
</cp:coreProperties>
</file>