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"/>
  </p:notesMasterIdLst>
  <p:sldIdLst>
    <p:sldId id="257" r:id="rId2"/>
    <p:sldId id="258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15"/>
    <a:srgbClr val="F8F696"/>
    <a:srgbClr val="FEC2EE"/>
    <a:srgbClr val="0000FF"/>
    <a:srgbClr val="FEECF9"/>
    <a:srgbClr val="FEDAF5"/>
    <a:srgbClr val="FE8622"/>
    <a:srgbClr val="FF0066"/>
    <a:srgbClr val="00FF00"/>
    <a:srgbClr val="E3E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0" tIns="45709" rIns="91420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20" tIns="45709" rIns="91420" bIns="45709" rtlCol="0"/>
          <a:lstStyle>
            <a:lvl1pPr algn="r">
              <a:defRPr sz="1200"/>
            </a:lvl1pPr>
          </a:lstStyle>
          <a:p>
            <a:fld id="{4643F391-AF8E-4D30-A9E0-969D8B86A0AC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09" rIns="91420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27"/>
            <a:ext cx="5445125" cy="4471988"/>
          </a:xfrm>
          <a:prstGeom prst="rect">
            <a:avLst/>
          </a:prstGeom>
        </p:spPr>
        <p:txBody>
          <a:bodyPr vert="horz" lIns="91420" tIns="45709" rIns="91420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20" tIns="45709" rIns="91420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20" tIns="45709" rIns="91420" bIns="45709" rtlCol="0" anchor="b"/>
          <a:lstStyle>
            <a:lvl1pPr algn="r">
              <a:defRPr sz="1200"/>
            </a:lvl1pPr>
          </a:lstStyle>
          <a:p>
            <a:fld id="{C455ECF0-FA31-4A58-B16B-A87240EBF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5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37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11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23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2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8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41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30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34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6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1660-8DF0-475B-B738-943BDF8AE25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7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>
          <a:xfrm>
            <a:off x="5307354" y="2260650"/>
            <a:ext cx="105707" cy="4350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5217599" y="3553254"/>
            <a:ext cx="516442" cy="8604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1552381" y="4928958"/>
            <a:ext cx="4894036" cy="79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1600" b="1" dirty="0" smtClean="0"/>
          </a:p>
        </p:txBody>
      </p:sp>
      <p:pic>
        <p:nvPicPr>
          <p:cNvPr id="1036" name="Picture 12" descr="短く切った黄色いマスキングテープの無料(フリー)イラスト | かわいい手描きの無料素材「てがきっず」保育園・小学校・介護施設にぴったりのフリー素材 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0" y="3435508"/>
            <a:ext cx="1620109" cy="8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535909" y="3661962"/>
            <a:ext cx="589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対象</a:t>
            </a:r>
            <a:r>
              <a:rPr kumimoji="1" lang="ja-JP" altLang="en-US" dirty="0" smtClean="0"/>
              <a:t>　　　　２歳～２歳４か月のお子さんと保護者　</a:t>
            </a:r>
            <a:endParaRPr kumimoji="1" lang="ja-JP" altLang="en-US" sz="1500" dirty="0"/>
          </a:p>
        </p:txBody>
      </p:sp>
      <p:pic>
        <p:nvPicPr>
          <p:cNvPr id="56" name="Picture 12" descr="短く切った黄色いマスキングテープの無料(フリー)イラスト | かわいい手描きの無料素材「てがきっず」保育園・小学校・介護施設にぴったりのフリー素材 イラス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" y="4114488"/>
            <a:ext cx="1693610" cy="8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短く切った黄色いマスキングテープの無料(フリー)イラスト | かわいい手描きの無料素材「てがきっず」保育園・小学校・介護施設にぴったりのフリー素材 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" y="4780383"/>
            <a:ext cx="1620109" cy="10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/>
          <p:cNvSpPr txBox="1"/>
          <p:nvPr/>
        </p:nvSpPr>
        <p:spPr>
          <a:xfrm>
            <a:off x="507071" y="4260923"/>
            <a:ext cx="605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会場</a:t>
            </a:r>
            <a:r>
              <a:rPr kumimoji="1" lang="ja-JP" altLang="en-US" dirty="0" smtClean="0"/>
              <a:t>　　　　</a:t>
            </a:r>
            <a:r>
              <a:rPr lang="ja-JP" altLang="en-US" dirty="0" smtClean="0"/>
              <a:t>子育て支援センターあおば分室</a:t>
            </a:r>
            <a:endParaRPr lang="en-US" altLang="ja-JP" dirty="0" smtClean="0"/>
          </a:p>
          <a:p>
            <a:r>
              <a:rPr kumimoji="1" lang="ja-JP" altLang="en-US" sz="1500" dirty="0"/>
              <a:t>　</a:t>
            </a:r>
            <a:r>
              <a:rPr kumimoji="1" lang="ja-JP" altLang="en-US" sz="1500" dirty="0" smtClean="0"/>
              <a:t>　　　　　　　　</a:t>
            </a:r>
            <a:r>
              <a:rPr lang="ja-JP" altLang="en-US" sz="1500" dirty="0"/>
              <a:t>　</a:t>
            </a:r>
            <a:r>
              <a:rPr kumimoji="1" lang="en-US" altLang="ja-JP" sz="13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[</a:t>
            </a:r>
            <a:r>
              <a:rPr kumimoji="1" lang="ja-JP" altLang="en-US" sz="13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住所</a:t>
            </a:r>
            <a:r>
              <a:rPr kumimoji="1" lang="en-US" altLang="ja-JP" sz="13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]</a:t>
            </a:r>
            <a:r>
              <a:rPr kumimoji="1" lang="ja-JP" altLang="en-US" sz="13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幕別町札内青葉町</a:t>
            </a:r>
            <a:r>
              <a:rPr kumimoji="1" lang="en-US" altLang="ja-JP" sz="13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185-12</a:t>
            </a:r>
            <a:r>
              <a:rPr kumimoji="1" lang="ja-JP" altLang="en-US" sz="13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☎</a:t>
            </a:r>
            <a:r>
              <a:rPr kumimoji="1" lang="en-US" altLang="ja-JP" sz="13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0155-56-3811</a:t>
            </a:r>
            <a:endParaRPr kumimoji="1" lang="ja-JP" altLang="en-US" sz="13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75788" y="5117833"/>
            <a:ext cx="77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日程</a:t>
            </a:r>
            <a:r>
              <a:rPr kumimoji="1" lang="ja-JP" altLang="en-US" dirty="0" smtClean="0"/>
              <a:t>　　　</a:t>
            </a:r>
            <a:endParaRPr kumimoji="1" lang="ja-JP" altLang="en-US" sz="1500" dirty="0"/>
          </a:p>
        </p:txBody>
      </p:sp>
      <p:pic>
        <p:nvPicPr>
          <p:cNvPr id="66" name="Picture 12" descr="短く切った黄色いマスキングテープの無料(フリー)イラスト | かわいい手描きの無料素材「てがきっず」保育園・小学校・介護施設にぴったりのフリー素材 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46" y="6084676"/>
            <a:ext cx="3221624" cy="8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455737" y="6278287"/>
            <a:ext cx="465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タイムスケジュール</a:t>
            </a:r>
            <a:r>
              <a:rPr kumimoji="1" lang="ja-JP" altLang="en-US" sz="2000" b="1" dirty="0" smtClean="0"/>
              <a:t>　（９：２０～１１：００）</a:t>
            </a:r>
            <a:r>
              <a:rPr kumimoji="1" lang="ja-JP" altLang="en-US" dirty="0" smtClean="0"/>
              <a:t>　　　</a:t>
            </a:r>
            <a:endParaRPr kumimoji="1" lang="ja-JP" altLang="en-US" sz="1500" dirty="0"/>
          </a:p>
        </p:txBody>
      </p:sp>
      <p:sp>
        <p:nvSpPr>
          <p:cNvPr id="5" name="対角する 2 つの角を丸めた四角形 4"/>
          <p:cNvSpPr/>
          <p:nvPr/>
        </p:nvSpPr>
        <p:spPr>
          <a:xfrm>
            <a:off x="1238125" y="1029694"/>
            <a:ext cx="4968552" cy="1451644"/>
          </a:xfrm>
          <a:prstGeom prst="round2DiagRect">
            <a:avLst/>
          </a:prstGeom>
          <a:blipFill>
            <a:blip r:embed="rId5">
              <a:extLst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366764" y="1271116"/>
            <a:ext cx="48186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歳児の育児に悩んでいませんか？</a:t>
            </a:r>
            <a:r>
              <a:rPr lang="ja-JP" alt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8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すくすくサロン</a:t>
            </a:r>
            <a:endParaRPr lang="ja-JP" altLang="en-US" sz="48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" name="Picture 12" descr="短く切った黄色いマスキングテープの無料(フリー)イラスト | かわいい手描きの無料素材「てがきっず」保育園・小学校・介護施設にぴったりのフリー素材 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967" y="7631442"/>
            <a:ext cx="7315510" cy="17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56"/>
          <p:cNvSpPr txBox="1"/>
          <p:nvPr/>
        </p:nvSpPr>
        <p:spPr>
          <a:xfrm>
            <a:off x="338470" y="7974602"/>
            <a:ext cx="5739832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【</a:t>
            </a:r>
            <a:r>
              <a:rPr kumimoji="1" lang="ja-JP" altLang="en-US" sz="1400" b="1" dirty="0" smtClean="0"/>
              <a:t>問い合わせ</a:t>
            </a:r>
            <a:r>
              <a:rPr kumimoji="1" lang="ja-JP" altLang="en-US" sz="1400" b="1" dirty="0" smtClean="0"/>
              <a:t>・予約先</a:t>
            </a:r>
            <a:r>
              <a:rPr kumimoji="1" lang="en-US" altLang="ja-JP" sz="1400" b="1" dirty="0" smtClean="0"/>
              <a:t>】</a:t>
            </a:r>
            <a:r>
              <a:rPr kumimoji="1" lang="ja-JP" altLang="en-US" sz="1400" dirty="0" smtClean="0"/>
              <a:t>　</a:t>
            </a:r>
            <a:r>
              <a:rPr kumimoji="1" lang="en-US" altLang="ja-JP" sz="1000" u="sng" dirty="0" smtClean="0"/>
              <a:t>※</a:t>
            </a:r>
            <a:r>
              <a:rPr kumimoji="1" lang="ja-JP" altLang="en-US" sz="1000" u="sng" dirty="0" smtClean="0"/>
              <a:t>発熱や風邪症状がないこと</a:t>
            </a:r>
            <a:r>
              <a:rPr lang="ja-JP" altLang="en-US" sz="1000" u="sng" dirty="0" smtClean="0"/>
              <a:t>を確認し</a:t>
            </a:r>
            <a:r>
              <a:rPr kumimoji="1" lang="ja-JP" altLang="en-US" sz="1000" u="sng" dirty="0" smtClean="0"/>
              <a:t>、</a:t>
            </a:r>
            <a:r>
              <a:rPr lang="ja-JP" altLang="en-US" sz="1000" u="sng" dirty="0" smtClean="0"/>
              <a:t>ご参加ください</a:t>
            </a:r>
            <a:r>
              <a:rPr kumimoji="1" lang="ja-JP" altLang="en-US" sz="1200" dirty="0" smtClean="0"/>
              <a:t>。</a:t>
            </a:r>
            <a:endParaRPr kumimoji="1" lang="en-US" altLang="ja-JP" sz="1200" dirty="0" smtClean="0"/>
          </a:p>
          <a:p>
            <a:r>
              <a:rPr lang="ja-JP" altLang="en-US" sz="1400" dirty="0" smtClean="0"/>
              <a:t>　　幕別町役場こども課おや</a:t>
            </a:r>
            <a:r>
              <a:rPr lang="ja-JP" altLang="en-US" sz="1400" dirty="0" err="1" smtClean="0"/>
              <a:t>こ</a:t>
            </a:r>
            <a:r>
              <a:rPr lang="ja-JP" altLang="en-US" sz="1400" dirty="0" smtClean="0"/>
              <a:t>保健係　☎</a:t>
            </a:r>
            <a:r>
              <a:rPr lang="en-US" altLang="ja-JP" sz="1600" b="1" dirty="0" smtClean="0"/>
              <a:t>0155-54-6868</a:t>
            </a:r>
            <a:r>
              <a:rPr lang="ja-JP" altLang="en-US" sz="1600" dirty="0" smtClean="0"/>
              <a:t>　</a:t>
            </a:r>
            <a:r>
              <a:rPr lang="ja-JP" altLang="en-US" sz="1400" dirty="0" smtClean="0"/>
              <a:t>　　</a:t>
            </a:r>
            <a:endParaRPr lang="en-US" altLang="ja-JP" sz="1400" dirty="0" smtClean="0"/>
          </a:p>
          <a:p>
            <a:r>
              <a:rPr lang="ja-JP" altLang="en-US" sz="1400" dirty="0" smtClean="0"/>
              <a:t>　　✉</a:t>
            </a:r>
            <a:r>
              <a:rPr lang="en-US" altLang="ja-JP" sz="1400" dirty="0" smtClean="0"/>
              <a:t>kenkou2@town.makubetsu.lg.jp</a:t>
            </a:r>
            <a:endParaRPr lang="en-US" altLang="ja-JP" sz="1100" dirty="0" smtClean="0"/>
          </a:p>
          <a:p>
            <a:r>
              <a:rPr lang="ja-JP" altLang="en-US" sz="1100" dirty="0" smtClean="0"/>
              <a:t>　　（件名を「すくすく相談」とし、</a:t>
            </a:r>
            <a:r>
              <a:rPr lang="ja-JP" altLang="en-US" sz="1100" b="1" u="sng" dirty="0" smtClean="0"/>
              <a:t>お子さんの名前</a:t>
            </a:r>
            <a:r>
              <a:rPr lang="ja-JP" altLang="en-US" sz="1100" dirty="0" smtClean="0"/>
              <a:t>、</a:t>
            </a:r>
            <a:r>
              <a:rPr lang="ja-JP" altLang="en-US" sz="1100" b="1" u="sng" dirty="0" smtClean="0"/>
              <a:t>電話番号</a:t>
            </a:r>
            <a:r>
              <a:rPr lang="ja-JP" altLang="en-US" sz="1100" dirty="0" smtClean="0"/>
              <a:t>、</a:t>
            </a:r>
            <a:r>
              <a:rPr lang="ja-JP" altLang="en-US" sz="1100" b="1" u="sng" dirty="0" smtClean="0">
                <a:solidFill>
                  <a:srgbClr val="FF0000"/>
                </a:solidFill>
              </a:rPr>
              <a:t>参加日</a:t>
            </a:r>
            <a:r>
              <a:rPr lang="ja-JP" altLang="en-US" sz="1100" dirty="0" smtClean="0"/>
              <a:t>をお知らせください）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</a:t>
            </a:r>
            <a:r>
              <a:rPr lang="en-US" altLang="ja-JP" sz="1100" dirty="0"/>
              <a:t>web</a:t>
            </a:r>
            <a:r>
              <a:rPr lang="ja-JP" altLang="en-US" sz="1100" dirty="0"/>
              <a:t>予約は</a:t>
            </a:r>
            <a:r>
              <a:rPr lang="en-US" altLang="ja-JP" sz="1100" dirty="0"/>
              <a:t>QR</a:t>
            </a:r>
            <a:r>
              <a:rPr lang="ja-JP" altLang="en-US" sz="1100" dirty="0"/>
              <a:t>コードをご利用ください➡</a:t>
            </a:r>
            <a:endParaRPr lang="en-US" altLang="ja-JP" sz="1100" dirty="0"/>
          </a:p>
          <a:p>
            <a:endParaRPr lang="en-US" altLang="ja-JP" sz="1100" dirty="0" smtClean="0"/>
          </a:p>
        </p:txBody>
      </p:sp>
      <p:pic>
        <p:nvPicPr>
          <p:cNvPr id="5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45" y="2478160"/>
            <a:ext cx="910523" cy="11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4" descr="C:\Users\m.imaizumi\Desktop\0308000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" y="-158729"/>
            <a:ext cx="2394537" cy="15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テキスト ボックス 82"/>
          <p:cNvSpPr txBox="1"/>
          <p:nvPr/>
        </p:nvSpPr>
        <p:spPr>
          <a:xfrm>
            <a:off x="90817" y="318957"/>
            <a:ext cx="25770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rgbClr val="FF0066"/>
                </a:solidFill>
              </a:rPr>
              <a:t>　　</a:t>
            </a:r>
            <a:r>
              <a:rPr lang="ja-JP" altLang="en-US" sz="1050" b="1" u="sng" dirty="0" smtClean="0">
                <a:solidFill>
                  <a:srgbClr val="FF0066"/>
                </a:solidFill>
              </a:rPr>
              <a:t>参加をお待ちしています！</a:t>
            </a:r>
            <a:endParaRPr lang="en-US" altLang="ja-JP" sz="1050" b="1" u="sng" dirty="0" smtClean="0">
              <a:solidFill>
                <a:srgbClr val="FF0066"/>
              </a:solidFill>
            </a:endParaRPr>
          </a:p>
          <a:p>
            <a:r>
              <a:rPr lang="ja-JP" altLang="en-US" sz="1100" b="1" dirty="0" smtClean="0"/>
              <a:t>　　　</a:t>
            </a:r>
            <a:r>
              <a:rPr lang="ja-JP" altLang="en-US" sz="900" dirty="0" smtClean="0"/>
              <a:t>みんなと悩みを共有して、</a:t>
            </a:r>
            <a:endParaRPr lang="en-US" altLang="ja-JP" sz="900" dirty="0"/>
          </a:p>
          <a:p>
            <a:r>
              <a:rPr lang="ja-JP" altLang="en-US" sz="900" dirty="0" smtClean="0"/>
              <a:t>　 　　これからの育児を楽しみましょう！</a:t>
            </a:r>
            <a:endParaRPr lang="en-US" altLang="ja-JP" sz="900" dirty="0" smtClean="0"/>
          </a:p>
        </p:txBody>
      </p:sp>
      <p:sp>
        <p:nvSpPr>
          <p:cNvPr id="84" name="正方形/長方形 83"/>
          <p:cNvSpPr/>
          <p:nvPr/>
        </p:nvSpPr>
        <p:spPr>
          <a:xfrm>
            <a:off x="4558870" y="2737336"/>
            <a:ext cx="1431275" cy="846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b="1" dirty="0" smtClean="0"/>
              <a:t>みんな違って当たり前。</a:t>
            </a:r>
            <a:endParaRPr lang="en-US" altLang="ja-JP" sz="900" b="1" dirty="0" smtClean="0"/>
          </a:p>
          <a:p>
            <a:r>
              <a:rPr lang="ja-JP" altLang="en-US" sz="900" b="1" dirty="0"/>
              <a:t>子</a:t>
            </a:r>
            <a:r>
              <a:rPr lang="ja-JP" altLang="en-US" sz="900" b="1" dirty="0" smtClean="0"/>
              <a:t>育てのこと、何でも</a:t>
            </a:r>
            <a:endParaRPr lang="en-US" altLang="ja-JP" sz="900" b="1" dirty="0" smtClean="0"/>
          </a:p>
          <a:p>
            <a:r>
              <a:rPr lang="ja-JP" altLang="en-US" sz="900" b="1" dirty="0" smtClean="0"/>
              <a:t>お話ししましょう♪</a:t>
            </a:r>
            <a:endParaRPr lang="en-US" altLang="ja-JP" sz="900" b="1" dirty="0" smtClean="0"/>
          </a:p>
          <a:p>
            <a:r>
              <a:rPr lang="ja-JP" altLang="en-US" sz="900" b="1" dirty="0" smtClean="0"/>
              <a:t>臨床心理士、保健師、</a:t>
            </a:r>
            <a:endParaRPr lang="en-US" altLang="ja-JP" sz="900" b="1" dirty="0" smtClean="0"/>
          </a:p>
          <a:p>
            <a:r>
              <a:rPr lang="ja-JP" altLang="en-US" sz="900" b="1" dirty="0" smtClean="0"/>
              <a:t>保育士、管理栄養士が</a:t>
            </a:r>
            <a:endParaRPr lang="en-US" altLang="ja-JP" sz="900" b="1" dirty="0" smtClean="0"/>
          </a:p>
          <a:p>
            <a:r>
              <a:rPr lang="ja-JP" altLang="en-US" sz="900" b="1" dirty="0" smtClean="0"/>
              <a:t>アドバイスします！</a:t>
            </a:r>
            <a:endParaRPr lang="en-US" altLang="ja-JP" sz="900" b="1" dirty="0" smtClean="0"/>
          </a:p>
        </p:txBody>
      </p:sp>
      <p:cxnSp>
        <p:nvCxnSpPr>
          <p:cNvPr id="85" name="直線コネクタ 84"/>
          <p:cNvCxnSpPr/>
          <p:nvPr/>
        </p:nvCxnSpPr>
        <p:spPr>
          <a:xfrm flipH="1" flipV="1">
            <a:off x="5353862" y="2411382"/>
            <a:ext cx="504138" cy="3444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28245" y="6666205"/>
            <a:ext cx="4575433" cy="13266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受付</a:t>
            </a:r>
            <a:endParaRPr kumimoji="1"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 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自己紹介・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親子あそび① 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保育士）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 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ミニ講話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２歳の遊びや関わり方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 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（臨床心理士）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　　　　　　　　「楽しい食事のヒント」 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（管理栄養士）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 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55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個別相談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保健師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など）、</a:t>
            </a:r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おやつタイム</a:t>
            </a:r>
            <a:endParaRPr kumimoji="1"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55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 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00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親子あそび② 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保育士）</a:t>
            </a:r>
            <a:endParaRPr kumimoji="1" lang="ja-JP" altLang="en-US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76910" y="6692688"/>
            <a:ext cx="1467356" cy="859856"/>
          </a:xfrm>
          <a:prstGeom prst="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 smtClean="0"/>
              <a:t>□</a:t>
            </a:r>
            <a:r>
              <a:rPr lang="ja-JP" altLang="en-US" sz="1100" dirty="0" smtClean="0"/>
              <a:t>母子</a:t>
            </a:r>
            <a:r>
              <a:rPr lang="ja-JP" altLang="en-US" sz="1100" dirty="0"/>
              <a:t>健康手帳</a:t>
            </a:r>
            <a:endParaRPr kumimoji="1" lang="en-US" altLang="ja-JP" sz="1100" dirty="0" smtClean="0"/>
          </a:p>
          <a:p>
            <a:r>
              <a:rPr lang="ja-JP" altLang="en-US" sz="1100" dirty="0" smtClean="0"/>
              <a:t>□同封のアンケート</a:t>
            </a:r>
            <a:endParaRPr lang="en-US" altLang="ja-JP" sz="1100" dirty="0" smtClean="0"/>
          </a:p>
          <a:p>
            <a:r>
              <a:rPr kumimoji="1" lang="ja-JP" altLang="en-US" sz="1100" dirty="0" smtClean="0"/>
              <a:t>□おむつなどお子さ</a:t>
            </a:r>
            <a:endParaRPr kumimoji="1" lang="en-US" altLang="ja-JP" sz="1100" dirty="0" smtClean="0"/>
          </a:p>
          <a:p>
            <a:r>
              <a:rPr lang="ja-JP" altLang="en-US" sz="1100" dirty="0"/>
              <a:t>　</a:t>
            </a:r>
            <a:r>
              <a:rPr kumimoji="1" lang="ja-JP" altLang="en-US" sz="1100" dirty="0" err="1" smtClean="0"/>
              <a:t>んに</a:t>
            </a:r>
            <a:r>
              <a:rPr kumimoji="1" lang="ja-JP" altLang="en-US" sz="1100" dirty="0" smtClean="0"/>
              <a:t>必要なもの</a:t>
            </a:r>
            <a:endParaRPr kumimoji="1" lang="en-US" altLang="ja-JP" sz="1100" dirty="0" smtClean="0"/>
          </a:p>
        </p:txBody>
      </p:sp>
      <p:sp>
        <p:nvSpPr>
          <p:cNvPr id="2" name="円/楕円 1"/>
          <p:cNvSpPr/>
          <p:nvPr/>
        </p:nvSpPr>
        <p:spPr>
          <a:xfrm>
            <a:off x="2492680" y="0"/>
            <a:ext cx="929433" cy="7526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72" y="400448"/>
            <a:ext cx="633229" cy="5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2381814" y="-17173"/>
            <a:ext cx="1223235" cy="471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はしゃぐと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おさまらない💦</a:t>
            </a:r>
            <a:endParaRPr kumimoji="1" lang="ja-JP" altLang="en-US" sz="900" b="1" dirty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3767294" y="-1532"/>
            <a:ext cx="999101" cy="7711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007162" y="0"/>
            <a:ext cx="759807" cy="7719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4918689" y="7064"/>
            <a:ext cx="998292" cy="7867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70937" y="2260650"/>
            <a:ext cx="916284" cy="6884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212728" y="2559013"/>
            <a:ext cx="1193405" cy="758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68" y="2739004"/>
            <a:ext cx="572126" cy="61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24" y="253872"/>
            <a:ext cx="795714" cy="75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74" y="388431"/>
            <a:ext cx="675306" cy="96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r="19700" b="31694"/>
          <a:stretch/>
        </p:blipFill>
        <p:spPr bwMode="auto">
          <a:xfrm>
            <a:off x="5123114" y="379066"/>
            <a:ext cx="629199" cy="62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正方形/長方形 76"/>
          <p:cNvSpPr/>
          <p:nvPr/>
        </p:nvSpPr>
        <p:spPr>
          <a:xfrm>
            <a:off x="1162291" y="2681792"/>
            <a:ext cx="1100302" cy="47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好き嫌いが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増えてきた</a:t>
            </a:r>
            <a:endParaRPr kumimoji="1" lang="ja-JP" altLang="en-US" sz="900" b="1" dirty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4964841" y="-17173"/>
            <a:ext cx="945747" cy="476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ことばが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b="1" dirty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出て</a:t>
            </a:r>
            <a:r>
              <a:rPr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5928344" y="18165"/>
            <a:ext cx="942305" cy="419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いつも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べったり</a:t>
            </a:r>
            <a:endParaRPr kumimoji="1" lang="ja-JP" altLang="en-US" sz="900" b="1" dirty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3752268" y="-53415"/>
            <a:ext cx="945747" cy="441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なんでも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イヤイヤ💦</a:t>
            </a:r>
            <a:endParaRPr kumimoji="1" lang="ja-JP" altLang="en-US" sz="900" b="1" dirty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260648" y="2341811"/>
            <a:ext cx="1202985" cy="434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伝えても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ひびかない</a:t>
            </a:r>
            <a:r>
              <a:rPr kumimoji="1" lang="en-US" altLang="ja-JP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900" b="1" dirty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85671" y="1155012"/>
            <a:ext cx="1150604" cy="8437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31872" y="1217192"/>
            <a:ext cx="804402" cy="671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テレビや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スマホに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頼って</a:t>
            </a:r>
            <a:endParaRPr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しまう</a:t>
            </a:r>
            <a:endParaRPr kumimoji="1"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3" name="Picture 2" descr="スマートフォンを使う子供のイラスト | かわいいフリー素材集 いらすとや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" y="1366032"/>
            <a:ext cx="554697" cy="7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円/楕円 73"/>
          <p:cNvSpPr/>
          <p:nvPr/>
        </p:nvSpPr>
        <p:spPr>
          <a:xfrm>
            <a:off x="2554482" y="2601585"/>
            <a:ext cx="1164279" cy="7279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2586470" y="2614382"/>
            <a:ext cx="1100302" cy="669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お友達とうまく</a:t>
            </a:r>
            <a:endParaRPr lang="en-US" altLang="ja-JP" sz="900" b="1" dirty="0" smtClean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遊べるか心配</a:t>
            </a:r>
            <a:r>
              <a:rPr kumimoji="1" lang="ja-JP" altLang="en-US" sz="9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💦</a:t>
            </a:r>
            <a:endParaRPr kumimoji="1" lang="ja-JP" altLang="en-US" sz="900" b="1" dirty="0">
              <a:solidFill>
                <a:schemeClr val="bg2">
                  <a:lumMod val="1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427482" y="3715823"/>
            <a:ext cx="1364328" cy="29238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 smtClean="0">
                <a:solidFill>
                  <a:schemeClr val="bg1"/>
                </a:solidFill>
              </a:rPr>
              <a:t>定員：１日１０組</a:t>
            </a:r>
            <a:endParaRPr kumimoji="1" lang="ja-JP" altLang="en-US" sz="1300" b="1" dirty="0">
              <a:solidFill>
                <a:schemeClr val="bg1"/>
              </a:solidFill>
            </a:endParaRPr>
          </a:p>
        </p:txBody>
      </p:sp>
      <p:sp>
        <p:nvSpPr>
          <p:cNvPr id="79" name="円形吹き出し 78"/>
          <p:cNvSpPr/>
          <p:nvPr/>
        </p:nvSpPr>
        <p:spPr>
          <a:xfrm>
            <a:off x="2691154" y="6036952"/>
            <a:ext cx="3151379" cy="408128"/>
          </a:xfrm>
          <a:prstGeom prst="wedgeEllipseCallout">
            <a:avLst>
              <a:gd name="adj1" fmla="val -14988"/>
              <a:gd name="adj2" fmla="val 5021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お仕事している方へ</a:t>
            </a:r>
            <a:endParaRPr kumimoji="1" lang="en-US" altLang="ja-JP" sz="900" b="1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保育所等の給食時間に間に合います</a:t>
            </a:r>
            <a:r>
              <a:rPr kumimoji="1" lang="ja-JP" altLang="en-US" sz="900" dirty="0" smtClean="0">
                <a:solidFill>
                  <a:schemeClr val="tx1"/>
                </a:solidFill>
              </a:rPr>
              <a:t>♪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2978082" y="6092575"/>
            <a:ext cx="141841" cy="22191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 rot="20032116">
            <a:off x="70560" y="4913510"/>
            <a:ext cx="770354" cy="323165"/>
          </a:xfrm>
          <a:prstGeom prst="rect">
            <a:avLst/>
          </a:prstGeom>
          <a:solidFill>
            <a:srgbClr val="FE8622"/>
          </a:solidFill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solidFill>
                  <a:schemeClr val="bg1"/>
                </a:solidFill>
              </a:rPr>
              <a:t>予約制　</a:t>
            </a:r>
            <a:endParaRPr lang="ja-JP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24" y="2788164"/>
            <a:ext cx="778808" cy="5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テキスト ボックス 91"/>
          <p:cNvSpPr txBox="1"/>
          <p:nvPr/>
        </p:nvSpPr>
        <p:spPr>
          <a:xfrm>
            <a:off x="1779432" y="1374837"/>
            <a:ext cx="671240" cy="2077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ja-JP" altLang="en-US" sz="1000" b="1" dirty="0" smtClean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幕 別 町</a:t>
            </a:r>
            <a:r>
              <a:rPr lang="ja-JP" altLang="en-US" sz="1500" dirty="0" smtClean="0">
                <a:solidFill>
                  <a:schemeClr val="accent5">
                    <a:lumMod val="50000"/>
                  </a:schemeClr>
                </a:solidFill>
              </a:rPr>
              <a:t>　</a:t>
            </a:r>
            <a:endParaRPr lang="ja-JP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49005" y="5077796"/>
            <a:ext cx="4850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u="sng" dirty="0">
                <a:solidFill>
                  <a:srgbClr val="FF0000"/>
                </a:solidFill>
              </a:rPr>
              <a:t>１組につき１回 </a:t>
            </a:r>
            <a:r>
              <a:rPr lang="ja-JP" altLang="en-US" sz="1200" b="1" dirty="0">
                <a:solidFill>
                  <a:prstClr val="black"/>
                </a:solidFill>
              </a:rPr>
              <a:t>参加できます。</a:t>
            </a:r>
            <a:endParaRPr lang="en-US" altLang="ja-JP" sz="1200" b="1" dirty="0">
              <a:solidFill>
                <a:prstClr val="black"/>
              </a:solidFill>
            </a:endParaRPr>
          </a:p>
          <a:p>
            <a:pPr lvl="0"/>
            <a:r>
              <a:rPr lang="en-US" altLang="ja-JP" sz="1200" b="1" dirty="0">
                <a:solidFill>
                  <a:prstClr val="black"/>
                </a:solidFill>
              </a:rPr>
              <a:t>※</a:t>
            </a:r>
            <a:r>
              <a:rPr lang="ja-JP" altLang="en-US" sz="1200" b="1" dirty="0" smtClean="0">
                <a:solidFill>
                  <a:prstClr val="black"/>
                </a:solidFill>
              </a:rPr>
              <a:t>下記の日程から</a:t>
            </a:r>
            <a:r>
              <a:rPr lang="ja-JP" altLang="en-US" sz="1200" b="1" u="sng" dirty="0" smtClean="0">
                <a:solidFill>
                  <a:srgbClr val="FF0000"/>
                </a:solidFill>
              </a:rPr>
              <a:t>３日前</a:t>
            </a:r>
            <a:r>
              <a:rPr lang="ja-JP" altLang="en-US" sz="1200" b="1" u="sng" dirty="0">
                <a:solidFill>
                  <a:srgbClr val="FF0000"/>
                </a:solidFill>
              </a:rPr>
              <a:t>まで</a:t>
            </a:r>
            <a:r>
              <a:rPr lang="ja-JP" altLang="en-US" sz="1200" b="1" dirty="0"/>
              <a:t>にご予約</a:t>
            </a:r>
            <a:r>
              <a:rPr lang="ja-JP" altLang="en-US" sz="1200" b="1" dirty="0" smtClean="0"/>
              <a:t>ください。</a:t>
            </a:r>
            <a:endParaRPr lang="en-US" altLang="ja-JP" sz="1000" dirty="0" smtClean="0"/>
          </a:p>
          <a:p>
            <a:pPr lvl="0"/>
            <a:endParaRPr lang="en-US" altLang="ja-JP" sz="1200" b="1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75544"/>
              </p:ext>
            </p:extLst>
          </p:nvPr>
        </p:nvGraphicFramePr>
        <p:xfrm>
          <a:off x="872712" y="5676371"/>
          <a:ext cx="5684759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929">
                  <a:extLst>
                    <a:ext uri="{9D8B030D-6E8A-4147-A177-3AD203B41FA5}">
                      <a16:colId xmlns:a16="http://schemas.microsoft.com/office/drawing/2014/main" val="2516029914"/>
                    </a:ext>
                  </a:extLst>
                </a:gridCol>
                <a:gridCol w="1432391">
                  <a:extLst>
                    <a:ext uri="{9D8B030D-6E8A-4147-A177-3AD203B41FA5}">
                      <a16:colId xmlns:a16="http://schemas.microsoft.com/office/drawing/2014/main" val="17084483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86463474"/>
                    </a:ext>
                  </a:extLst>
                </a:gridCol>
                <a:gridCol w="1400279">
                  <a:extLst>
                    <a:ext uri="{9D8B030D-6E8A-4147-A177-3AD203B41FA5}">
                      <a16:colId xmlns:a16="http://schemas.microsoft.com/office/drawing/2014/main" val="2391697066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５月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12</a:t>
                      </a: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日㊋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６月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16</a:t>
                      </a: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日㊋</a:t>
                      </a:r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７月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14</a:t>
                      </a: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日㊋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８月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18</a:t>
                      </a:r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日㊋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812897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679" y="2583583"/>
            <a:ext cx="999831" cy="9144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5046" y="6041078"/>
            <a:ext cx="1615580" cy="823031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5270142" y="6254807"/>
            <a:ext cx="151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持ち物</a:t>
            </a:r>
            <a:r>
              <a:rPr kumimoji="1" lang="ja-JP" altLang="en-US" dirty="0" smtClean="0"/>
              <a:t>　　　　</a:t>
            </a:r>
            <a:endParaRPr kumimoji="1" lang="ja-JP" altLang="en-US" sz="15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801142" y="7543934"/>
            <a:ext cx="396513" cy="1649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kumimoji="1"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new</a:t>
            </a:r>
            <a:endParaRPr kumimoji="1" lang="ja-JP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4323349" y="7571801"/>
            <a:ext cx="1905584" cy="398025"/>
          </a:xfrm>
          <a:prstGeom prst="wedgeRoundRectCallout">
            <a:avLst>
              <a:gd name="adj1" fmla="val -55574"/>
              <a:gd name="adj2" fmla="val -27608"/>
              <a:gd name="adj3" fmla="val 16667"/>
            </a:avLst>
          </a:prstGeom>
          <a:solidFill>
            <a:schemeClr val="bg1"/>
          </a:solidFill>
          <a:ln w="3175">
            <a:solidFill>
              <a:srgbClr val="F9A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</a:rPr>
              <a:t>小さな煮干しのおやつ</a:t>
            </a:r>
            <a:endParaRPr kumimoji="1" lang="en-US" altLang="ja-JP" sz="1000" dirty="0" smtClean="0">
              <a:solidFill>
                <a:schemeClr val="tx1"/>
              </a:solidFill>
            </a:endParaRPr>
          </a:p>
          <a:p>
            <a:r>
              <a:rPr kumimoji="1" lang="ja-JP" altLang="en-US" sz="1000" dirty="0" smtClean="0">
                <a:solidFill>
                  <a:schemeClr val="tx1"/>
                </a:solidFill>
              </a:rPr>
              <a:t>「</a:t>
            </a:r>
            <a:r>
              <a:rPr lang="ja-JP" altLang="en-US" sz="1000" dirty="0">
                <a:solidFill>
                  <a:schemeClr val="tx1"/>
                </a:solidFill>
              </a:rPr>
              <a:t>じゃんじゃん</a:t>
            </a:r>
            <a:r>
              <a:rPr lang="ja-JP" altLang="en-US" sz="1000" dirty="0" smtClean="0">
                <a:solidFill>
                  <a:schemeClr val="tx1"/>
                </a:solidFill>
              </a:rPr>
              <a:t>ごまめ</a:t>
            </a:r>
            <a:r>
              <a:rPr kumimoji="1" lang="ja-JP" altLang="en-US" sz="1000" dirty="0" smtClean="0">
                <a:solidFill>
                  <a:schemeClr val="tx1"/>
                </a:solidFill>
              </a:rPr>
              <a:t>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47563" y="7637919"/>
            <a:ext cx="347845" cy="29239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485" l="0" r="100000">
                        <a14:foregroundMark x1="42857" y1="58247" x2="42857" y2="58247"/>
                        <a14:foregroundMark x1="44788" y1="33505" x2="44788" y2="33505"/>
                        <a14:foregroundMark x1="60232" y1="27320" x2="60232" y2="27320"/>
                        <a14:foregroundMark x1="24710" y1="43299" x2="24710" y2="43299"/>
                        <a14:foregroundMark x1="52510" y1="73196" x2="52510" y2="73196"/>
                        <a14:foregroundMark x1="87259" y1="58763" x2="87259" y2="58763"/>
                        <a14:foregroundMark x1="87645" y1="76804" x2="87645" y2="76804"/>
                        <a14:foregroundMark x1="28958" y1="68557" x2="28958" y2="68557"/>
                        <a14:foregroundMark x1="27799" y1="86598" x2="27799" y2="86598"/>
                        <a14:foregroundMark x1="10425" y1="53608" x2="10425" y2="53608"/>
                        <a14:foregroundMark x1="33205" y1="16495" x2="33205" y2="16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3908" y="7590973"/>
            <a:ext cx="365332" cy="302802"/>
          </a:xfrm>
          <a:prstGeom prst="rect">
            <a:avLst/>
          </a:prstGeom>
        </p:spPr>
      </p:pic>
      <p:pic>
        <p:nvPicPr>
          <p:cNvPr id="72" name="図 71" descr="画面の領域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02" y="7995449"/>
            <a:ext cx="1038370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329923" y="216406"/>
            <a:ext cx="82712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ja-JP" altLang="en-US" sz="1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97481" y="1738730"/>
            <a:ext cx="2632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お名前や気になることなど一言</a:t>
            </a:r>
            <a:endParaRPr lang="en-US" altLang="ja-JP" sz="10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3579" y="354905"/>
            <a:ext cx="351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☀</a:t>
            </a:r>
            <a:r>
              <a:rPr lang="en-US" altLang="ja-JP" sz="15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5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受付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1106" y="753881"/>
            <a:ext cx="516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⏰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　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自己紹介・親子あそび①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9535" y="8224767"/>
            <a:ext cx="315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⏰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終了予定</a:t>
            </a:r>
            <a:r>
              <a:rPr lang="ja-JP" altLang="en-US" sz="16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👋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78951" y="216406"/>
            <a:ext cx="2397571" cy="40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607566" y="6552555"/>
            <a:ext cx="95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rgbClr val="00B050"/>
                </a:solidFill>
              </a:rPr>
              <a:t>身長・体重も</a:t>
            </a:r>
            <a:endParaRPr kumimoji="1" lang="en-US" altLang="ja-JP" sz="900" b="1" dirty="0" smtClean="0">
              <a:solidFill>
                <a:srgbClr val="00B050"/>
              </a:solidFill>
            </a:endParaRPr>
          </a:p>
          <a:p>
            <a:r>
              <a:rPr kumimoji="1" lang="ja-JP" altLang="en-US" sz="900" b="1" dirty="0" smtClean="0">
                <a:solidFill>
                  <a:srgbClr val="00B050"/>
                </a:solidFill>
              </a:rPr>
              <a:t>測れます</a:t>
            </a:r>
            <a:endParaRPr kumimoji="1" lang="ja-JP" altLang="en-US" sz="900" b="1" dirty="0">
              <a:solidFill>
                <a:srgbClr val="00B05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816649" y="7937"/>
            <a:ext cx="133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+mj-ea"/>
                <a:ea typeface="+mj-ea"/>
              </a:rPr>
              <a:t>当日</a:t>
            </a:r>
            <a:r>
              <a:rPr lang="ja-JP" altLang="en-US" b="1" dirty="0">
                <a:latin typeface="+mj-ea"/>
                <a:ea typeface="+mj-ea"/>
              </a:rPr>
              <a:t>の流れ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41106" y="2117128"/>
            <a:ext cx="405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⏰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　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ミニ講話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4209700" y="216406"/>
            <a:ext cx="2397571" cy="40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53219" y="5248245"/>
            <a:ext cx="405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⏰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　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　　　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86416" y="7436891"/>
            <a:ext cx="405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⏰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55</a:t>
            </a:r>
            <a:r>
              <a:rPr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　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親子あそび②　　　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2" name="Picture 8" descr="お母さんと話をする女の子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22" y="1122578"/>
            <a:ext cx="703571" cy="6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会話をする親子のイラスト（お父さん） | かわいいフリー素材集 いらすとや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3"/>
          <a:stretch/>
        </p:blipFill>
        <p:spPr bwMode="auto">
          <a:xfrm>
            <a:off x="1410162" y="1131627"/>
            <a:ext cx="709527" cy="6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おもちゃで遊ぶ親子のイラスト（お母さん） | かわいいフリー素材集 いらすと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14" descr="おもちゃで遊ぶ親子のイラスト（お母さん） | かわいいフリー素材集 いらすと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0" name="Picture 26" descr="身長測定のイラスト（健康診断）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39" y="6536945"/>
            <a:ext cx="1016198" cy="14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体重計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8300">
            <a:off x="5907096" y="7724071"/>
            <a:ext cx="456730" cy="4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13239" y="2509186"/>
            <a:ext cx="2614785" cy="1837097"/>
          </a:xfrm>
          <a:prstGeom prst="ellipse">
            <a:avLst/>
          </a:prstGeom>
          <a:solidFill>
            <a:srgbClr val="F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157044" y="5606210"/>
            <a:ext cx="1631522" cy="1356689"/>
          </a:xfrm>
          <a:prstGeom prst="ellipse">
            <a:avLst/>
          </a:prstGeom>
          <a:solidFill>
            <a:srgbClr val="F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434923" y="2416346"/>
            <a:ext cx="2386294" cy="1869908"/>
          </a:xfrm>
          <a:prstGeom prst="ellipse">
            <a:avLst/>
          </a:prstGeom>
          <a:solidFill>
            <a:srgbClr val="F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086639" y="8374457"/>
            <a:ext cx="1996016" cy="882054"/>
          </a:xfrm>
          <a:prstGeom prst="ellipse">
            <a:avLst/>
          </a:prstGeom>
          <a:solidFill>
            <a:srgbClr val="F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492998" y="435983"/>
            <a:ext cx="1428642" cy="1262157"/>
          </a:xfrm>
          <a:prstGeom prst="ellipse">
            <a:avLst/>
          </a:prstGeom>
          <a:solidFill>
            <a:srgbClr val="F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3375929" y="5797181"/>
            <a:ext cx="1141620" cy="896461"/>
          </a:xfrm>
          <a:prstGeom prst="ellipse">
            <a:avLst/>
          </a:prstGeom>
          <a:solidFill>
            <a:srgbClr val="F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606524" y="8519993"/>
            <a:ext cx="233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絵本やシアター、手遊びなど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楽しく遊びます♪（保育士）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52971" y="2655562"/>
            <a:ext cx="1826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「楽しい食事のヒント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1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（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管理栄養士）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好き嫌いも出てきて、嫌いなものは絶対イヤと頑張る２歳児。嫌いなものは少量盛り付ける、好きな味付けやおかずに混ぜるなど、気長に応援してあげましょう。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46578" y="5814524"/>
            <a:ext cx="203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「これでいいのかな？」と不安になる育児。さらに仕事や保育所・幼稚園など考えることがいっぱいですね。一緒にお話ししましょう。（保健師）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13856" y="2683324"/>
            <a:ext cx="2237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「２歳の遊びや関わり方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1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（臨床心理士）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色々な感情を表現したい、自分でなんでもやりたい２歳児。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気持ちがうまく言葉にできないので、大人が「こうしたいの？」とフォローしてあげましょう。メディアへの触れさせ方も考える時期です。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138655" y="4450307"/>
            <a:ext cx="2142090" cy="707886"/>
          </a:xfrm>
          <a:prstGeom prst="rect">
            <a:avLst/>
          </a:prstGeom>
          <a:noFill/>
          <a:ln w="19050">
            <a:solidFill>
              <a:srgbClr val="FEC2EE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講話や個別相談のときは、保護者と一緒でもよいですし、離れるのが大丈夫であれば、スタッフがお子さんの遊ぶ様子を見守ります。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01844" y="722199"/>
            <a:ext cx="140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絵本を読んだり、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音楽をかけたり、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遊びます♪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（保育士）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4" name="Picture 2" descr="幼児教室のイラスト | かわいいフリー素材集 いらすと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54" y="657898"/>
            <a:ext cx="1022873" cy="9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テレビを近くで見ている子供のイラスト | かわいいフリー素材集 いらすと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17" y="3306232"/>
            <a:ext cx="862784" cy="8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19140" r="16866" b="34458"/>
          <a:stretch/>
        </p:blipFill>
        <p:spPr>
          <a:xfrm>
            <a:off x="243867" y="5669676"/>
            <a:ext cx="879878" cy="122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-2638" b="-1"/>
          <a:stretch/>
        </p:blipFill>
        <p:spPr>
          <a:xfrm>
            <a:off x="3394718" y="6935538"/>
            <a:ext cx="2416488" cy="164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r="18500" b="-400"/>
          <a:stretch/>
        </p:blipFill>
        <p:spPr>
          <a:xfrm>
            <a:off x="2676522" y="2041625"/>
            <a:ext cx="2257270" cy="139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3867" r="1701"/>
          <a:stretch/>
        </p:blipFill>
        <p:spPr>
          <a:xfrm>
            <a:off x="4343693" y="5108306"/>
            <a:ext cx="2405640" cy="116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50" b="90625" l="40788" r="89212">
                        <a14:foregroundMark x1="62545" y1="61207" x2="62727" y2="61638"/>
                        <a14:foregroundMark x1="78545" y1="63039" x2="76485" y2="60884"/>
                        <a14:foregroundMark x1="78364" y1="72306" x2="79394" y2="66810"/>
                        <a14:backgroundMark x1="43152" y1="68966" x2="55212" y2="58297"/>
                        <a14:backgroundMark x1="49152" y1="57112" x2="51697" y2="56789"/>
                        <a14:backgroundMark x1="55636" y1="58297" x2="60424" y2="44504"/>
                        <a14:backgroundMark x1="58121" y1="50108" x2="71455" y2="50431"/>
                        <a14:backgroundMark x1="72545" y1="47522" x2="87758" y2="47845"/>
                        <a14:backgroundMark x1="83152" y1="51940" x2="84000" y2="61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26" t="39555" r="10381" b="3694"/>
          <a:stretch/>
        </p:blipFill>
        <p:spPr>
          <a:xfrm>
            <a:off x="3121877" y="5420668"/>
            <a:ext cx="1102929" cy="744477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3125300" y="6057971"/>
            <a:ext cx="1210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rgbClr val="00B050"/>
                </a:solidFill>
              </a:rPr>
              <a:t>人気の滑り台♪</a:t>
            </a:r>
            <a:endParaRPr kumimoji="1" lang="ja-JP" altLang="en-US" sz="900" b="1" dirty="0">
              <a:solidFill>
                <a:srgbClr val="00B05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98866" y="3870194"/>
            <a:ext cx="873190" cy="44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</a:rPr>
              <a:t>🍅 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🍚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397039" y="4725323"/>
            <a:ext cx="128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rgbClr val="00B050"/>
                </a:solidFill>
              </a:rPr>
              <a:t>楽しいおもちゃがいっぱいあるよ♪</a:t>
            </a:r>
            <a:endParaRPr kumimoji="1" lang="ja-JP" altLang="en-US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ストロー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740</Words>
  <Application>Microsoft Office PowerPoint</Application>
  <PresentationFormat>画面に合わせる (4:3)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HGPｺﾞｼｯｸM</vt:lpstr>
      <vt:lpstr>HG丸ｺﾞｼｯｸM-PRO</vt:lpstr>
      <vt:lpstr>Meiryo UI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今泉 みか</dc:creator>
  <cp:lastModifiedBy>森山 景子</cp:lastModifiedBy>
  <cp:revision>319</cp:revision>
  <cp:lastPrinted>2025-06-24T01:13:37Z</cp:lastPrinted>
  <dcterms:created xsi:type="dcterms:W3CDTF">2021-03-06T03:29:19Z</dcterms:created>
  <dcterms:modified xsi:type="dcterms:W3CDTF">2026-04-06T05:17:45Z</dcterms:modified>
</cp:coreProperties>
</file>