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
  </p:notesMasterIdLst>
  <p:sldIdLst>
    <p:sldId id="257" r:id="rId2"/>
    <p:sldId id="258" r:id="rId3"/>
  </p:sldIdLst>
  <p:sldSz cx="6858000" cy="9144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9"/>
    <a:srgbClr val="FEDEF6"/>
    <a:srgbClr val="FEC2EE"/>
    <a:srgbClr val="FE8622"/>
    <a:srgbClr val="0000FF"/>
    <a:srgbClr val="CCFF33"/>
    <a:srgbClr val="000000"/>
    <a:srgbClr val="F8F696"/>
    <a:srgbClr val="00FF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5" d="100"/>
          <a:sy n="55" d="100"/>
        </p:scale>
        <p:origin x="2682" y="78"/>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0" tIns="45714" rIns="91430"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30" tIns="45714" rIns="91430" bIns="45714" rtlCol="0"/>
          <a:lstStyle>
            <a:lvl1pPr algn="r">
              <a:defRPr sz="1200"/>
            </a:lvl1pPr>
          </a:lstStyle>
          <a:p>
            <a:fld id="{4643F391-AF8E-4D30-A9E0-969D8B86A0AC}" type="datetimeFigureOut">
              <a:rPr kumimoji="1" lang="ja-JP" altLang="en-US" smtClean="0"/>
              <a:t>2026/4/6</a:t>
            </a:fld>
            <a:endParaRPr kumimoji="1" lang="ja-JP" altLang="en-US"/>
          </a:p>
        </p:txBody>
      </p:sp>
      <p:sp>
        <p:nvSpPr>
          <p:cNvPr id="4" name="スライド イメージ プレースホルダー 3"/>
          <p:cNvSpPr>
            <a:spLocks noGrp="1" noRot="1" noChangeAspect="1"/>
          </p:cNvSpPr>
          <p:nvPr>
            <p:ph type="sldImg" idx="2"/>
          </p:nvPr>
        </p:nvSpPr>
        <p:spPr>
          <a:xfrm>
            <a:off x="2006600" y="746125"/>
            <a:ext cx="2794000" cy="3725863"/>
          </a:xfrm>
          <a:prstGeom prst="rect">
            <a:avLst/>
          </a:prstGeom>
          <a:noFill/>
          <a:ln w="12700">
            <a:solidFill>
              <a:prstClr val="black"/>
            </a:solidFill>
          </a:ln>
        </p:spPr>
        <p:txBody>
          <a:bodyPr vert="horz" lIns="91430" tIns="45714" rIns="91430" bIns="45714"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30" tIns="45714" rIns="91430"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863"/>
            <a:ext cx="2949575" cy="496887"/>
          </a:xfrm>
          <a:prstGeom prst="rect">
            <a:avLst/>
          </a:prstGeom>
        </p:spPr>
        <p:txBody>
          <a:bodyPr vert="horz" lIns="91430" tIns="45714" rIns="91430"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30" tIns="45714" rIns="91430" bIns="45714" rtlCol="0" anchor="b"/>
          <a:lstStyle>
            <a:lvl1pPr algn="r">
              <a:defRPr sz="1200"/>
            </a:lvl1pPr>
          </a:lstStyle>
          <a:p>
            <a:fld id="{C455ECF0-FA31-4A58-B16B-A87240EBFB63}" type="slidenum">
              <a:rPr kumimoji="1" lang="ja-JP" altLang="en-US" smtClean="0"/>
              <a:t>‹#›</a:t>
            </a:fld>
            <a:endParaRPr kumimoji="1" lang="ja-JP" altLang="en-US"/>
          </a:p>
        </p:txBody>
      </p:sp>
    </p:spTree>
    <p:extLst>
      <p:ext uri="{BB962C8B-B14F-4D97-AF65-F5344CB8AC3E}">
        <p14:creationId xmlns:p14="http://schemas.microsoft.com/office/powerpoint/2010/main" val="110655854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2840569"/>
            <a:ext cx="5829300" cy="1960033"/>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203237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3793074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66186"/>
            <a:ext cx="1543050" cy="780203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66186"/>
            <a:ext cx="4514850" cy="780203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215699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3902110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5875867"/>
            <a:ext cx="5829300" cy="1816100"/>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3875620"/>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751237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133602"/>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405921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1635986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2604413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363330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1" y="364067"/>
            <a:ext cx="2256235" cy="154940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681347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400801"/>
            <a:ext cx="4114800" cy="755651"/>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156452"/>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CE11660-8DF0-475B-B738-943BDF8AE252}" type="datetimeFigureOut">
              <a:rPr kumimoji="1" lang="ja-JP" altLang="en-US" smtClean="0"/>
              <a:t>2026/4/6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57161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133602"/>
            <a:ext cx="6172200" cy="6034617"/>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8475136"/>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7CE11660-8DF0-475B-B738-943BDF8AE252}" type="datetimeFigureOut">
              <a:rPr kumimoji="1" lang="ja-JP" altLang="en-US" smtClean="0"/>
              <a:t>2026/4/6</a:t>
            </a:fld>
            <a:endParaRPr kumimoji="1" lang="ja-JP" altLang="en-US"/>
          </a:p>
        </p:txBody>
      </p:sp>
      <p:sp>
        <p:nvSpPr>
          <p:cNvPr id="5" name="フッター プレースホルダー 4"/>
          <p:cNvSpPr>
            <a:spLocks noGrp="1"/>
          </p:cNvSpPr>
          <p:nvPr>
            <p:ph type="ftr" sz="quarter" idx="3"/>
          </p:nvPr>
        </p:nvSpPr>
        <p:spPr>
          <a:xfrm>
            <a:off x="2343150" y="8475136"/>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8475136"/>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D6CCC005-EBB6-4A29-B7BB-0ED3818E3234}" type="slidenum">
              <a:rPr kumimoji="1" lang="ja-JP" altLang="en-US" smtClean="0"/>
              <a:t>‹#›</a:t>
            </a:fld>
            <a:endParaRPr kumimoji="1" lang="ja-JP" altLang="en-US"/>
          </a:p>
        </p:txBody>
      </p:sp>
    </p:spTree>
    <p:extLst>
      <p:ext uri="{BB962C8B-B14F-4D97-AF65-F5344CB8AC3E}">
        <p14:creationId xmlns:p14="http://schemas.microsoft.com/office/powerpoint/2010/main" val="86617472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microsoft.com/office/2007/relationships/hdphoto" Target="../media/hdphoto2.wdp"/><Relationship Id="rId1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17"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hdphoto" Target="../media/hdphoto1.wdp"/><Relationship Id="rId5" Type="http://schemas.openxmlformats.org/officeDocument/2006/relationships/image" Target="../media/image4.png"/><Relationship Id="rId15" Type="http://schemas.openxmlformats.org/officeDocument/2006/relationships/image" Target="../media/image12.png"/><Relationship Id="rId10" Type="http://schemas.openxmlformats.org/officeDocument/2006/relationships/image" Target="../media/image9.png"/><Relationship Id="rId19" Type="http://schemas.openxmlformats.org/officeDocument/2006/relationships/image" Target="../media/image16.tmp"/><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jpeg"/><Relationship Id="rId7" Type="http://schemas.microsoft.com/office/2007/relationships/hdphoto" Target="../media/hdphoto4.wdp"/><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0.jpeg"/><Relationship Id="rId5" Type="http://schemas.microsoft.com/office/2007/relationships/hdphoto" Target="../media/hdphoto3.wdp"/><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8" name="直線コネクタ 47"/>
          <p:cNvCxnSpPr/>
          <p:nvPr/>
        </p:nvCxnSpPr>
        <p:spPr>
          <a:xfrm flipH="1">
            <a:off x="5039743" y="3053742"/>
            <a:ext cx="678538" cy="159426"/>
          </a:xfrm>
          <a:prstGeom prst="line">
            <a:avLst/>
          </a:prstGeom>
          <a:ln/>
        </p:spPr>
        <p:style>
          <a:lnRef idx="1">
            <a:schemeClr val="accent2"/>
          </a:lnRef>
          <a:fillRef idx="0">
            <a:schemeClr val="accent2"/>
          </a:fillRef>
          <a:effectRef idx="0">
            <a:schemeClr val="accent2"/>
          </a:effectRef>
          <a:fontRef idx="minor">
            <a:schemeClr val="tx1"/>
          </a:fontRef>
        </p:style>
      </p:cxnSp>
      <p:pic>
        <p:nvPicPr>
          <p:cNvPr id="1036"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5562" y="3006167"/>
            <a:ext cx="1620109" cy="826256"/>
          </a:xfrm>
          <a:prstGeom prst="rect">
            <a:avLst/>
          </a:prstGeom>
          <a:noFill/>
          <a:extLst>
            <a:ext uri="{909E8E84-426E-40DD-AFC4-6F175D3DCCD1}">
              <a14:hiddenFill xmlns:a14="http://schemas.microsoft.com/office/drawing/2010/main">
                <a:solidFill>
                  <a:srgbClr val="FFFFFF"/>
                </a:solidFill>
              </a14:hiddenFill>
            </a:ext>
          </a:extLst>
        </p:spPr>
      </p:pic>
      <p:sp>
        <p:nvSpPr>
          <p:cNvPr id="54" name="テキスト ボックス 53"/>
          <p:cNvSpPr txBox="1"/>
          <p:nvPr/>
        </p:nvSpPr>
        <p:spPr>
          <a:xfrm>
            <a:off x="435675" y="3219240"/>
            <a:ext cx="6138704" cy="400110"/>
          </a:xfrm>
          <a:prstGeom prst="rect">
            <a:avLst/>
          </a:prstGeom>
          <a:noFill/>
        </p:spPr>
        <p:txBody>
          <a:bodyPr wrap="square" rtlCol="0">
            <a:spAutoFit/>
          </a:bodyPr>
          <a:lstStyle/>
          <a:p>
            <a:r>
              <a:rPr kumimoji="1" lang="ja-JP" altLang="en-US" sz="2000" dirty="0" smtClean="0"/>
              <a:t>　対象</a:t>
            </a:r>
            <a:r>
              <a:rPr kumimoji="1" lang="ja-JP" altLang="en-US" dirty="0" smtClean="0"/>
              <a:t>　　　　</a:t>
            </a:r>
            <a:r>
              <a:rPr lang="ja-JP" altLang="en-US" dirty="0" smtClean="0"/>
              <a:t>令和</a:t>
            </a:r>
            <a:r>
              <a:rPr lang="ja-JP" altLang="en-US" dirty="0"/>
              <a:t>７</a:t>
            </a:r>
            <a:r>
              <a:rPr lang="ja-JP" altLang="en-US" dirty="0" smtClean="0"/>
              <a:t>年 </a:t>
            </a:r>
            <a:r>
              <a:rPr lang="ja-JP" altLang="en-US" dirty="0"/>
              <a:t>６</a:t>
            </a:r>
            <a:r>
              <a:rPr lang="ja-JP" altLang="en-US" dirty="0" smtClean="0"/>
              <a:t>月生まれのお子さんと保護者</a:t>
            </a:r>
            <a:endParaRPr kumimoji="1" lang="ja-JP" altLang="en-US" sz="1500" dirty="0"/>
          </a:p>
        </p:txBody>
      </p:sp>
      <p:pic>
        <p:nvPicPr>
          <p:cNvPr id="56"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721" y="3583839"/>
            <a:ext cx="1693610" cy="826256"/>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348" y="4177399"/>
            <a:ext cx="1678777" cy="918477"/>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435675" y="3794695"/>
            <a:ext cx="6050400" cy="630942"/>
          </a:xfrm>
          <a:prstGeom prst="rect">
            <a:avLst/>
          </a:prstGeom>
          <a:noFill/>
        </p:spPr>
        <p:txBody>
          <a:bodyPr wrap="square" rtlCol="0">
            <a:spAutoFit/>
          </a:bodyPr>
          <a:lstStyle/>
          <a:p>
            <a:r>
              <a:rPr kumimoji="1" lang="ja-JP" altLang="en-US" sz="2000" dirty="0" smtClean="0"/>
              <a:t>　会場</a:t>
            </a:r>
            <a:r>
              <a:rPr kumimoji="1" lang="ja-JP" altLang="en-US" dirty="0" smtClean="0"/>
              <a:t>　　　　札内コミュ二ティプラザ　和室２</a:t>
            </a:r>
            <a:endParaRPr lang="en-US" altLang="ja-JP" dirty="0" smtClean="0"/>
          </a:p>
          <a:p>
            <a:r>
              <a:rPr kumimoji="1" lang="ja-JP" altLang="en-US" sz="1500" dirty="0"/>
              <a:t>　</a:t>
            </a:r>
            <a:r>
              <a:rPr kumimoji="1" lang="ja-JP" altLang="en-US" sz="1500" dirty="0" smtClean="0"/>
              <a:t>　　　　　　　</a:t>
            </a:r>
            <a:r>
              <a:rPr lang="ja-JP" altLang="en-US" sz="1500" dirty="0"/>
              <a:t>　</a:t>
            </a:r>
            <a:r>
              <a:rPr lang="ja-JP" altLang="en-US" sz="1500" dirty="0" smtClean="0"/>
              <a:t>　　　　　</a:t>
            </a:r>
            <a:r>
              <a:rPr kumimoji="1" lang="en-US" altLang="ja-JP" sz="1300" dirty="0" smtClean="0">
                <a:latin typeface="HGPｺﾞｼｯｸM" panose="020B0600000000000000" pitchFamily="50" charset="-128"/>
                <a:ea typeface="HGPｺﾞｼｯｸM" panose="020B0600000000000000" pitchFamily="50" charset="-128"/>
              </a:rPr>
              <a:t>[</a:t>
            </a:r>
            <a:r>
              <a:rPr kumimoji="1" lang="ja-JP" altLang="en-US" sz="1300" dirty="0" smtClean="0">
                <a:latin typeface="HGPｺﾞｼｯｸM" panose="020B0600000000000000" pitchFamily="50" charset="-128"/>
                <a:ea typeface="HGPｺﾞｼｯｸM" panose="020B0600000000000000" pitchFamily="50" charset="-128"/>
              </a:rPr>
              <a:t>住所</a:t>
            </a:r>
            <a:r>
              <a:rPr kumimoji="1" lang="en-US" altLang="ja-JP" sz="1300" dirty="0" smtClean="0">
                <a:latin typeface="HGPｺﾞｼｯｸM" panose="020B0600000000000000" pitchFamily="50" charset="-128"/>
                <a:ea typeface="HGPｺﾞｼｯｸM" panose="020B0600000000000000" pitchFamily="50" charset="-128"/>
              </a:rPr>
              <a:t>]</a:t>
            </a:r>
            <a:r>
              <a:rPr kumimoji="1" lang="ja-JP" altLang="en-US" sz="1300" dirty="0" smtClean="0">
                <a:latin typeface="HGPｺﾞｼｯｸM" panose="020B0600000000000000" pitchFamily="50" charset="-128"/>
                <a:ea typeface="HGPｺﾞｼｯｸM" panose="020B0600000000000000" pitchFamily="50" charset="-128"/>
              </a:rPr>
              <a:t>幕別町札内青葉町</a:t>
            </a:r>
            <a:r>
              <a:rPr kumimoji="1" lang="en-US" altLang="ja-JP" sz="1300" dirty="0" smtClean="0">
                <a:latin typeface="HGPｺﾞｼｯｸM" panose="020B0600000000000000" pitchFamily="50" charset="-128"/>
                <a:ea typeface="HGPｺﾞｼｯｸM" panose="020B0600000000000000" pitchFamily="50" charset="-128"/>
              </a:rPr>
              <a:t>311-11</a:t>
            </a:r>
            <a:r>
              <a:rPr kumimoji="1" lang="ja-JP" altLang="en-US" sz="1300" dirty="0" smtClean="0">
                <a:latin typeface="HGPｺﾞｼｯｸM" panose="020B0600000000000000" pitchFamily="50" charset="-128"/>
                <a:ea typeface="HGPｺﾞｼｯｸM" panose="020B0600000000000000" pitchFamily="50" charset="-128"/>
              </a:rPr>
              <a:t>　</a:t>
            </a:r>
            <a:endParaRPr kumimoji="1" lang="ja-JP" altLang="en-US" sz="1300" dirty="0">
              <a:latin typeface="HGPｺﾞｼｯｸM" panose="020B0600000000000000" pitchFamily="50" charset="-128"/>
              <a:ea typeface="HGPｺﾞｼｯｸM" panose="020B0600000000000000" pitchFamily="50" charset="-128"/>
            </a:endParaRPr>
          </a:p>
        </p:txBody>
      </p:sp>
      <p:sp>
        <p:nvSpPr>
          <p:cNvPr id="61" name="テキスト ボックス 60"/>
          <p:cNvSpPr txBox="1"/>
          <p:nvPr/>
        </p:nvSpPr>
        <p:spPr>
          <a:xfrm>
            <a:off x="682538" y="4346987"/>
            <a:ext cx="5844790" cy="938719"/>
          </a:xfrm>
          <a:prstGeom prst="rect">
            <a:avLst/>
          </a:prstGeom>
          <a:noFill/>
        </p:spPr>
        <p:txBody>
          <a:bodyPr wrap="square" rtlCol="0">
            <a:spAutoFit/>
          </a:bodyPr>
          <a:lstStyle/>
          <a:p>
            <a:r>
              <a:rPr lang="ja-JP" altLang="en-US" sz="2000" dirty="0" smtClean="0"/>
              <a:t>日程</a:t>
            </a:r>
            <a:r>
              <a:rPr kumimoji="1" lang="ja-JP" altLang="en-US" dirty="0" smtClean="0"/>
              <a:t>　　　　</a:t>
            </a:r>
            <a:r>
              <a:rPr lang="ja-JP" altLang="en-US" b="1" dirty="0">
                <a:latin typeface="+mn-ea"/>
              </a:rPr>
              <a:t>５</a:t>
            </a:r>
            <a:r>
              <a:rPr kumimoji="1" lang="ja-JP" altLang="en-US" b="1" dirty="0" smtClean="0">
                <a:latin typeface="+mn-ea"/>
              </a:rPr>
              <a:t>月</a:t>
            </a:r>
            <a:r>
              <a:rPr lang="en-US" altLang="ja-JP" b="1" dirty="0" smtClean="0">
                <a:latin typeface="+mn-ea"/>
              </a:rPr>
              <a:t>29</a:t>
            </a:r>
            <a:r>
              <a:rPr kumimoji="1" lang="ja-JP" altLang="en-US" b="1" dirty="0" smtClean="0">
                <a:latin typeface="+mn-ea"/>
              </a:rPr>
              <a:t>日</a:t>
            </a:r>
            <a:r>
              <a:rPr kumimoji="1" lang="en-US" altLang="ja-JP" b="1" dirty="0" smtClean="0">
                <a:latin typeface="+mn-ea"/>
              </a:rPr>
              <a:t>(</a:t>
            </a:r>
            <a:r>
              <a:rPr lang="ja-JP" altLang="en-US" b="1" dirty="0">
                <a:latin typeface="+mn-ea"/>
              </a:rPr>
              <a:t>金</a:t>
            </a:r>
            <a:r>
              <a:rPr lang="en-US" altLang="ja-JP" b="1" dirty="0" smtClean="0">
                <a:latin typeface="+mn-ea"/>
              </a:rPr>
              <a:t>)</a:t>
            </a:r>
            <a:r>
              <a:rPr kumimoji="1" lang="ja-JP" altLang="en-US" dirty="0" smtClean="0"/>
              <a:t>　</a:t>
            </a:r>
            <a:endParaRPr kumimoji="1" lang="en-US" altLang="ja-JP" dirty="0" smtClean="0"/>
          </a:p>
          <a:p>
            <a:r>
              <a:rPr lang="ja-JP" altLang="en-US" sz="1200" dirty="0">
                <a:latin typeface="+mn-ea"/>
              </a:rPr>
              <a:t>　</a:t>
            </a:r>
            <a:r>
              <a:rPr lang="ja-JP" altLang="en-US" sz="1200" dirty="0" smtClean="0">
                <a:latin typeface="+mn-ea"/>
              </a:rPr>
              <a:t>　　　　　　　　　</a:t>
            </a:r>
            <a:r>
              <a:rPr kumimoji="1" lang="ja-JP" altLang="en-US" sz="1200" dirty="0" smtClean="0">
                <a:latin typeface="+mn-ea"/>
              </a:rPr>
              <a:t>（ご都合が悪ければ</a:t>
            </a:r>
            <a:r>
              <a:rPr lang="ja-JP" altLang="en-US" sz="1200" dirty="0" smtClean="0">
                <a:latin typeface="+mn-ea"/>
              </a:rPr>
              <a:t>、</a:t>
            </a:r>
            <a:r>
              <a:rPr lang="ja-JP" altLang="en-US" sz="1400" b="1" u="sng" dirty="0" smtClean="0">
                <a:latin typeface="+mn-ea"/>
              </a:rPr>
              <a:t>６月</a:t>
            </a:r>
            <a:r>
              <a:rPr lang="en-US" altLang="ja-JP" sz="1400" b="1" u="sng" dirty="0">
                <a:latin typeface="+mn-ea"/>
              </a:rPr>
              <a:t>1</a:t>
            </a:r>
            <a:r>
              <a:rPr lang="en-US" altLang="ja-JP" sz="1400" b="1" u="sng" dirty="0" smtClean="0">
                <a:latin typeface="+mn-ea"/>
              </a:rPr>
              <a:t>9</a:t>
            </a:r>
            <a:r>
              <a:rPr lang="ja-JP" altLang="en-US" sz="1400" b="1" u="sng" dirty="0" smtClean="0">
                <a:latin typeface="+mn-ea"/>
              </a:rPr>
              <a:t>日</a:t>
            </a:r>
            <a:r>
              <a:rPr kumimoji="1" lang="ja-JP" altLang="en-US" sz="1000" dirty="0" smtClean="0">
                <a:latin typeface="+mn-ea"/>
              </a:rPr>
              <a:t>または</a:t>
            </a:r>
            <a:r>
              <a:rPr lang="ja-JP" altLang="en-US" sz="1400" b="1" u="sng" dirty="0">
                <a:latin typeface="+mn-ea"/>
              </a:rPr>
              <a:t>７</a:t>
            </a:r>
            <a:r>
              <a:rPr lang="ja-JP" altLang="en-US" sz="1400" b="1" u="sng" dirty="0" smtClean="0">
                <a:latin typeface="+mn-ea"/>
              </a:rPr>
              <a:t>月</a:t>
            </a:r>
            <a:r>
              <a:rPr lang="en-US" altLang="ja-JP" sz="1400" b="1" u="sng" dirty="0" smtClean="0">
                <a:latin typeface="+mn-ea"/>
              </a:rPr>
              <a:t>17</a:t>
            </a:r>
            <a:r>
              <a:rPr lang="ja-JP" altLang="en-US" sz="1400" b="1" u="sng" dirty="0" smtClean="0">
                <a:latin typeface="+mn-ea"/>
              </a:rPr>
              <a:t>日</a:t>
            </a:r>
            <a:r>
              <a:rPr kumimoji="1" lang="ja-JP" altLang="en-US" sz="1200" dirty="0" smtClean="0">
                <a:latin typeface="+mn-ea"/>
              </a:rPr>
              <a:t>に参加できます）</a:t>
            </a:r>
            <a:endParaRPr kumimoji="1" lang="en-US" altLang="ja-JP" sz="1200" dirty="0" smtClean="0">
              <a:latin typeface="+mn-ea"/>
            </a:endParaRPr>
          </a:p>
          <a:p>
            <a:r>
              <a:rPr lang="ja-JP" altLang="en-US" sz="1200" dirty="0">
                <a:latin typeface="+mn-ea"/>
              </a:rPr>
              <a:t>　</a:t>
            </a:r>
            <a:r>
              <a:rPr lang="ja-JP" altLang="en-US" sz="1200" dirty="0" smtClean="0">
                <a:latin typeface="+mn-ea"/>
              </a:rPr>
              <a:t>　　　　　　　　</a:t>
            </a:r>
            <a:endParaRPr kumimoji="1" lang="en-US" altLang="ja-JP" sz="1000" dirty="0" smtClean="0">
              <a:latin typeface="+mn-ea"/>
            </a:endParaRPr>
          </a:p>
          <a:p>
            <a:r>
              <a:rPr lang="ja-JP" altLang="en-US" sz="900" dirty="0" smtClean="0">
                <a:latin typeface="+mn-ea"/>
              </a:rPr>
              <a:t>　　　　　　　　　　　　　　　　　　　　　　　　　　　　　　　　　　</a:t>
            </a:r>
            <a:endParaRPr kumimoji="1" lang="ja-JP" altLang="en-US" sz="900" dirty="0">
              <a:latin typeface="+mn-ea"/>
            </a:endParaRPr>
          </a:p>
        </p:txBody>
      </p:sp>
      <p:pic>
        <p:nvPicPr>
          <p:cNvPr id="66"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383" y="4964210"/>
            <a:ext cx="2979551" cy="826256"/>
          </a:xfrm>
          <a:prstGeom prst="rect">
            <a:avLst/>
          </a:prstGeom>
          <a:noFill/>
          <a:extLst>
            <a:ext uri="{909E8E84-426E-40DD-AFC4-6F175D3DCCD1}">
              <a14:hiddenFill xmlns:a14="http://schemas.microsoft.com/office/drawing/2010/main">
                <a:solidFill>
                  <a:srgbClr val="FFFFFF"/>
                </a:solidFill>
              </a14:hiddenFill>
            </a:ext>
          </a:extLst>
        </p:spPr>
      </p:pic>
      <p:sp>
        <p:nvSpPr>
          <p:cNvPr id="67" name="テキスト ボックス 66"/>
          <p:cNvSpPr txBox="1"/>
          <p:nvPr/>
        </p:nvSpPr>
        <p:spPr>
          <a:xfrm>
            <a:off x="569207" y="5154499"/>
            <a:ext cx="4590118" cy="400110"/>
          </a:xfrm>
          <a:prstGeom prst="rect">
            <a:avLst/>
          </a:prstGeom>
          <a:noFill/>
        </p:spPr>
        <p:txBody>
          <a:bodyPr wrap="square" rtlCol="0">
            <a:spAutoFit/>
          </a:bodyPr>
          <a:lstStyle/>
          <a:p>
            <a:r>
              <a:rPr kumimoji="1" lang="ja-JP" altLang="en-US" sz="2000" dirty="0" smtClean="0"/>
              <a:t>タイムスケジュール</a:t>
            </a:r>
            <a:r>
              <a:rPr kumimoji="1" lang="ja-JP" altLang="en-US" sz="2000" b="1" dirty="0" smtClean="0">
                <a:latin typeface="+mj-ea"/>
                <a:ea typeface="+mj-ea"/>
              </a:rPr>
              <a:t>（９：</a:t>
            </a:r>
            <a:r>
              <a:rPr kumimoji="1" lang="en-US" altLang="ja-JP" sz="2000" b="1" dirty="0" smtClean="0">
                <a:latin typeface="+mj-ea"/>
                <a:ea typeface="+mj-ea"/>
              </a:rPr>
              <a:t>30</a:t>
            </a:r>
            <a:r>
              <a:rPr kumimoji="1" lang="ja-JP" altLang="en-US" sz="2000" b="1" dirty="0" smtClean="0">
                <a:latin typeface="+mj-ea"/>
                <a:ea typeface="+mj-ea"/>
              </a:rPr>
              <a:t>～</a:t>
            </a:r>
            <a:r>
              <a:rPr kumimoji="1" lang="en-US" altLang="ja-JP" sz="2000" b="1" dirty="0" smtClean="0">
                <a:latin typeface="+mj-ea"/>
                <a:ea typeface="+mj-ea"/>
              </a:rPr>
              <a:t>11</a:t>
            </a:r>
            <a:r>
              <a:rPr kumimoji="1" lang="ja-JP" altLang="en-US" sz="2000" b="1" dirty="0" smtClean="0">
                <a:latin typeface="+mj-ea"/>
                <a:ea typeface="+mj-ea"/>
              </a:rPr>
              <a:t>：</a:t>
            </a:r>
            <a:r>
              <a:rPr kumimoji="1" lang="en-US" altLang="ja-JP" sz="2000" b="1" dirty="0" smtClean="0">
                <a:latin typeface="+mj-ea"/>
                <a:ea typeface="+mj-ea"/>
              </a:rPr>
              <a:t>30</a:t>
            </a:r>
            <a:r>
              <a:rPr kumimoji="1" lang="ja-JP" altLang="en-US" sz="2000" b="1" dirty="0" smtClean="0">
                <a:latin typeface="+mj-ea"/>
                <a:ea typeface="+mj-ea"/>
              </a:rPr>
              <a:t>頃）</a:t>
            </a:r>
            <a:r>
              <a:rPr kumimoji="1" lang="ja-JP" altLang="en-US" dirty="0" smtClean="0"/>
              <a:t>　　　</a:t>
            </a:r>
            <a:endParaRPr kumimoji="1" lang="ja-JP" altLang="en-US" sz="1500" dirty="0"/>
          </a:p>
        </p:txBody>
      </p:sp>
      <p:sp>
        <p:nvSpPr>
          <p:cNvPr id="45" name="正方形/長方形 44"/>
          <p:cNvSpPr/>
          <p:nvPr/>
        </p:nvSpPr>
        <p:spPr>
          <a:xfrm>
            <a:off x="1218932" y="1035867"/>
            <a:ext cx="4235454" cy="1015663"/>
          </a:xfrm>
          <a:prstGeom prst="rect">
            <a:avLst/>
          </a:prstGeom>
          <a:noFill/>
        </p:spPr>
        <p:txBody>
          <a:bodyPr wrap="none" lIns="91440" tIns="45720" rIns="91440" bIns="45720">
            <a:spAutoFit/>
          </a:bodyPr>
          <a:lstStyle/>
          <a:p>
            <a:pPr algn="ctr"/>
            <a:r>
              <a:rPr lang="ja-JP" altLang="en-US" sz="1500" b="1" dirty="0" smtClean="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rPr>
              <a:t>「自分でできる」が楽しい“１歳児”の</a:t>
            </a:r>
            <a:endParaRPr lang="en-US" altLang="ja-JP" sz="1500" b="1" dirty="0">
              <a:ln w="1905"/>
              <a:solidFill>
                <a:srgbClr val="FF0000"/>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endParaRPr>
          </a:p>
          <a:p>
            <a:pPr algn="ctr"/>
            <a:r>
              <a:rPr lang="ja-JP" altLang="en-US" sz="4500" b="1" dirty="0" smtClean="0">
                <a:ln w="1905"/>
                <a:solidFill>
                  <a:schemeClr val="bg2">
                    <a:lumMod val="25000"/>
                  </a:schemeClr>
                </a:solidFill>
                <a:effectLst>
                  <a:innerShdw blurRad="69850" dist="43180" dir="5400000">
                    <a:srgbClr val="000000">
                      <a:alpha val="65000"/>
                    </a:srgbClr>
                  </a:innerShdw>
                </a:effectLst>
                <a:latin typeface="HG丸ｺﾞｼｯｸM-PRO" panose="020F0600000000000000" pitchFamily="50" charset="-128"/>
                <a:ea typeface="HG丸ｺﾞｼｯｸM-PRO" panose="020F0600000000000000" pitchFamily="50" charset="-128"/>
              </a:rPr>
              <a:t>よちよちサロン</a:t>
            </a:r>
            <a:endParaRPr lang="ja-JP" altLang="en-US" sz="4500" b="1" dirty="0">
              <a:ln w="1905"/>
              <a:solidFill>
                <a:schemeClr val="bg2">
                  <a:lumMod val="25000"/>
                </a:schemeClr>
              </a:solidFill>
              <a:effectLst>
                <a:innerShdw blurRad="69850" dist="43180" dir="5400000">
                  <a:srgbClr val="000000">
                    <a:alpha val="65000"/>
                  </a:srgbClr>
                </a:innerShdw>
              </a:effectLst>
            </a:endParaRPr>
          </a:p>
        </p:txBody>
      </p:sp>
      <p:pic>
        <p:nvPicPr>
          <p:cNvPr id="50"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47" y="7644939"/>
            <a:ext cx="6963003" cy="1746762"/>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p:cNvSpPr txBox="1"/>
          <p:nvPr/>
        </p:nvSpPr>
        <p:spPr>
          <a:xfrm>
            <a:off x="300930" y="8004031"/>
            <a:ext cx="5687990" cy="1277273"/>
          </a:xfrm>
          <a:prstGeom prst="rect">
            <a:avLst/>
          </a:prstGeom>
          <a:noFill/>
          <a:ln>
            <a:noFill/>
          </a:ln>
        </p:spPr>
        <p:txBody>
          <a:bodyPr wrap="square" rtlCol="0">
            <a:spAutoFit/>
          </a:bodyPr>
          <a:lstStyle/>
          <a:p>
            <a:r>
              <a:rPr kumimoji="1" lang="en-US" altLang="ja-JP" sz="1400" b="1" dirty="0" smtClean="0"/>
              <a:t>【</a:t>
            </a:r>
            <a:r>
              <a:rPr kumimoji="1" lang="ja-JP" altLang="en-US" sz="1400" b="1" dirty="0" smtClean="0"/>
              <a:t>問い合わせ・予約先</a:t>
            </a:r>
            <a:r>
              <a:rPr kumimoji="1" lang="en-US" altLang="ja-JP" sz="1400" b="1" dirty="0" smtClean="0"/>
              <a:t>】</a:t>
            </a:r>
            <a:r>
              <a:rPr kumimoji="1" lang="ja-JP" altLang="en-US" sz="1400" dirty="0" smtClean="0"/>
              <a:t>　</a:t>
            </a:r>
            <a:r>
              <a:rPr kumimoji="1" lang="en-US" altLang="ja-JP" sz="1200" u="sng" dirty="0" smtClean="0"/>
              <a:t>※</a:t>
            </a:r>
            <a:r>
              <a:rPr kumimoji="1" lang="ja-JP" altLang="en-US" sz="1200" u="sng" dirty="0" smtClean="0"/>
              <a:t>発熱や風邪症状がないこと</a:t>
            </a:r>
            <a:r>
              <a:rPr lang="ja-JP" altLang="en-US" sz="1200" u="sng" dirty="0" smtClean="0"/>
              <a:t>を確認し</a:t>
            </a:r>
            <a:r>
              <a:rPr kumimoji="1" lang="ja-JP" altLang="en-US" sz="1200" u="sng" dirty="0" smtClean="0"/>
              <a:t>、</a:t>
            </a:r>
            <a:r>
              <a:rPr lang="ja-JP" altLang="en-US" sz="1200" u="sng" dirty="0" smtClean="0"/>
              <a:t>ご参加ください</a:t>
            </a:r>
            <a:r>
              <a:rPr kumimoji="1" lang="ja-JP" altLang="en-US" sz="1200" dirty="0" smtClean="0"/>
              <a:t>。</a:t>
            </a:r>
            <a:endParaRPr kumimoji="1" lang="en-US" altLang="ja-JP" sz="1200" dirty="0" smtClean="0"/>
          </a:p>
          <a:p>
            <a:r>
              <a:rPr lang="ja-JP" altLang="en-US" sz="1400" dirty="0" smtClean="0"/>
              <a:t>　　</a:t>
            </a:r>
            <a:r>
              <a:rPr lang="ja-JP" altLang="en-US" sz="1400" b="1" dirty="0" smtClean="0"/>
              <a:t>幕別町</a:t>
            </a:r>
            <a:r>
              <a:rPr lang="ja-JP" altLang="en-US" sz="1400" b="1" dirty="0" smtClean="0"/>
              <a:t>役場こども課</a:t>
            </a:r>
            <a:r>
              <a:rPr lang="ja-JP" altLang="en-US" sz="1400" b="1" dirty="0" smtClean="0"/>
              <a:t>おや</a:t>
            </a:r>
            <a:r>
              <a:rPr lang="ja-JP" altLang="en-US" sz="1400" b="1" dirty="0" err="1" smtClean="0"/>
              <a:t>こ</a:t>
            </a:r>
            <a:r>
              <a:rPr lang="ja-JP" altLang="en-US" sz="1400" b="1" dirty="0"/>
              <a:t>保健</a:t>
            </a:r>
            <a:r>
              <a:rPr lang="ja-JP" altLang="en-US" sz="1400" b="1" dirty="0" smtClean="0"/>
              <a:t>係　　</a:t>
            </a:r>
            <a:r>
              <a:rPr lang="ja-JP" altLang="en-US" sz="1400" dirty="0" smtClean="0"/>
              <a:t>☎</a:t>
            </a:r>
            <a:r>
              <a:rPr lang="en-US" altLang="ja-JP" sz="1600" b="1" dirty="0" smtClean="0"/>
              <a:t>0155-54-6868</a:t>
            </a:r>
            <a:r>
              <a:rPr lang="ja-JP" altLang="en-US" sz="1600" dirty="0" smtClean="0"/>
              <a:t>　　</a:t>
            </a:r>
            <a:r>
              <a:rPr lang="ja-JP" altLang="en-US" sz="1400" dirty="0" smtClean="0"/>
              <a:t>　</a:t>
            </a:r>
            <a:endParaRPr lang="en-US" altLang="ja-JP" sz="1400" dirty="0" smtClean="0"/>
          </a:p>
          <a:p>
            <a:r>
              <a:rPr lang="ja-JP" altLang="en-US" sz="1400" dirty="0" smtClean="0"/>
              <a:t>　　✉</a:t>
            </a:r>
            <a:r>
              <a:rPr lang="en-US" altLang="ja-JP" sz="1400" dirty="0" smtClean="0"/>
              <a:t>kenkou2@town.makubetsu.lg.jp</a:t>
            </a:r>
            <a:endParaRPr lang="en-US" altLang="ja-JP" sz="1100" dirty="0" smtClean="0"/>
          </a:p>
          <a:p>
            <a:r>
              <a:rPr lang="ja-JP" altLang="en-US" sz="1100" dirty="0" smtClean="0"/>
              <a:t>　　（件名を「よちよちサロン」とし、</a:t>
            </a:r>
            <a:r>
              <a:rPr lang="ja-JP" altLang="en-US" sz="1100" b="1" u="sng" dirty="0" smtClean="0"/>
              <a:t>お子さんの名前</a:t>
            </a:r>
            <a:r>
              <a:rPr lang="ja-JP" altLang="en-US" sz="1100" dirty="0" smtClean="0"/>
              <a:t>、</a:t>
            </a:r>
            <a:r>
              <a:rPr lang="ja-JP" altLang="en-US" sz="1100" b="1" u="sng" dirty="0" smtClean="0"/>
              <a:t>電話番号</a:t>
            </a:r>
            <a:r>
              <a:rPr lang="ja-JP" altLang="en-US" sz="1100" dirty="0" smtClean="0"/>
              <a:t>、</a:t>
            </a:r>
            <a:r>
              <a:rPr lang="ja-JP" altLang="en-US" sz="1100" b="1" u="sng" dirty="0" smtClean="0">
                <a:solidFill>
                  <a:srgbClr val="FF0000"/>
                </a:solidFill>
              </a:rPr>
              <a:t>参加日</a:t>
            </a:r>
            <a:r>
              <a:rPr lang="ja-JP" altLang="en-US" sz="1100" dirty="0" smtClean="0"/>
              <a:t>をお知らせください）</a:t>
            </a:r>
            <a:endParaRPr lang="en-US" altLang="ja-JP" sz="1100" dirty="0" smtClean="0"/>
          </a:p>
          <a:p>
            <a:r>
              <a:rPr lang="ja-JP" altLang="en-US" sz="1100" dirty="0" smtClean="0"/>
              <a:t>　　</a:t>
            </a:r>
            <a:r>
              <a:rPr lang="en-US" altLang="ja-JP" sz="1100" dirty="0" smtClean="0"/>
              <a:t>Web</a:t>
            </a:r>
            <a:r>
              <a:rPr lang="ja-JP" altLang="en-US" sz="1100" dirty="0" smtClean="0"/>
              <a:t>予約は</a:t>
            </a:r>
            <a:r>
              <a:rPr lang="en-US" altLang="ja-JP" sz="1100" dirty="0" smtClean="0"/>
              <a:t>QR</a:t>
            </a:r>
            <a:r>
              <a:rPr lang="ja-JP" altLang="en-US" sz="1100" dirty="0" smtClean="0"/>
              <a:t>コードをご利用ください➡</a:t>
            </a:r>
            <a:endParaRPr lang="en-US" altLang="ja-JP" sz="1100" dirty="0" smtClean="0"/>
          </a:p>
          <a:p>
            <a:endParaRPr lang="en-US" altLang="ja-JP" sz="1100" dirty="0" smtClean="0"/>
          </a:p>
        </p:txBody>
      </p:sp>
      <p:pic>
        <p:nvPicPr>
          <p:cNvPr id="82" name="Picture 14" descr="C:\Users\m.imaizumi\Desktop\0308000056.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3895" y="-115387"/>
            <a:ext cx="2246541" cy="1296440"/>
          </a:xfrm>
          <a:prstGeom prst="rect">
            <a:avLst/>
          </a:prstGeom>
          <a:noFill/>
          <a:extLst>
            <a:ext uri="{909E8E84-426E-40DD-AFC4-6F175D3DCCD1}">
              <a14:hiddenFill xmlns:a14="http://schemas.microsoft.com/office/drawing/2010/main">
                <a:solidFill>
                  <a:srgbClr val="FFFFFF"/>
                </a:solidFill>
              </a14:hiddenFill>
            </a:ext>
          </a:extLst>
        </p:spPr>
      </p:pic>
      <p:sp>
        <p:nvSpPr>
          <p:cNvPr id="83" name="テキスト ボックス 82"/>
          <p:cNvSpPr txBox="1"/>
          <p:nvPr/>
        </p:nvSpPr>
        <p:spPr>
          <a:xfrm>
            <a:off x="195573" y="248140"/>
            <a:ext cx="2204864" cy="569387"/>
          </a:xfrm>
          <a:prstGeom prst="rect">
            <a:avLst/>
          </a:prstGeom>
          <a:noFill/>
        </p:spPr>
        <p:txBody>
          <a:bodyPr wrap="square" rtlCol="0">
            <a:spAutoFit/>
          </a:bodyPr>
          <a:lstStyle/>
          <a:p>
            <a:r>
              <a:rPr lang="ja-JP" altLang="en-US" sz="1100" b="1" dirty="0" smtClean="0">
                <a:solidFill>
                  <a:srgbClr val="FF0066"/>
                </a:solidFill>
              </a:rPr>
              <a:t>　　</a:t>
            </a:r>
            <a:r>
              <a:rPr lang="ja-JP" altLang="en-US" sz="1050" b="1" u="sng" dirty="0" smtClean="0">
                <a:solidFill>
                  <a:srgbClr val="C00000"/>
                </a:solidFill>
              </a:rPr>
              <a:t>参加をお待ちしています！</a:t>
            </a:r>
            <a:endParaRPr lang="en-US" altLang="ja-JP" sz="1050" b="1" u="sng" dirty="0" smtClean="0">
              <a:solidFill>
                <a:srgbClr val="C00000"/>
              </a:solidFill>
            </a:endParaRPr>
          </a:p>
          <a:p>
            <a:r>
              <a:rPr lang="ja-JP" altLang="en-US" sz="1100" b="1" dirty="0" smtClean="0"/>
              <a:t>　　　</a:t>
            </a:r>
            <a:r>
              <a:rPr lang="ja-JP" altLang="en-US" sz="900" dirty="0" smtClean="0"/>
              <a:t>みんなと悩みを共有して、</a:t>
            </a:r>
            <a:endParaRPr lang="en-US" altLang="ja-JP" sz="900" dirty="0"/>
          </a:p>
          <a:p>
            <a:r>
              <a:rPr lang="ja-JP" altLang="en-US" sz="900" dirty="0" smtClean="0"/>
              <a:t>　 　　これからの育児を楽しみましょう！</a:t>
            </a:r>
            <a:endParaRPr lang="en-US" altLang="ja-JP" sz="900" dirty="0" smtClean="0"/>
          </a:p>
        </p:txBody>
      </p:sp>
      <p:cxnSp>
        <p:nvCxnSpPr>
          <p:cNvPr id="85" name="直線コネクタ 84"/>
          <p:cNvCxnSpPr/>
          <p:nvPr/>
        </p:nvCxnSpPr>
        <p:spPr>
          <a:xfrm flipH="1" flipV="1">
            <a:off x="5465477" y="2212981"/>
            <a:ext cx="294743" cy="240970"/>
          </a:xfrm>
          <a:prstGeom prst="line">
            <a:avLst/>
          </a:prstGeom>
          <a:ln/>
        </p:spPr>
        <p:style>
          <a:lnRef idx="1">
            <a:schemeClr val="accent2"/>
          </a:lnRef>
          <a:fillRef idx="0">
            <a:schemeClr val="accent2"/>
          </a:fillRef>
          <a:effectRef idx="0">
            <a:schemeClr val="accent2"/>
          </a:effectRef>
          <a:fontRef idx="minor">
            <a:schemeClr val="tx1"/>
          </a:fontRef>
        </p:style>
      </p:cxnSp>
      <p:sp>
        <p:nvSpPr>
          <p:cNvPr id="7" name="正方形/長方形 6"/>
          <p:cNvSpPr/>
          <p:nvPr/>
        </p:nvSpPr>
        <p:spPr>
          <a:xfrm>
            <a:off x="416291" y="5502509"/>
            <a:ext cx="6292536" cy="1529959"/>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pPr>
              <a:lnSpc>
                <a:spcPts val="1600"/>
              </a:lnSpc>
            </a:pP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9</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20</a:t>
            </a:r>
            <a:r>
              <a:rPr kumimoji="1" lang="ja-JP" altLang="en-US" sz="1200" dirty="0" smtClean="0">
                <a:latin typeface="HGPｺﾞｼｯｸM" panose="020B0600000000000000" pitchFamily="50" charset="-128"/>
                <a:ea typeface="HGPｺﾞｼｯｸM" panose="020B0600000000000000" pitchFamily="50" charset="-128"/>
              </a:rPr>
              <a:t>～</a:t>
            </a:r>
            <a:r>
              <a:rPr kumimoji="1" lang="ja-JP" altLang="en-US" sz="1000" dirty="0" smtClean="0">
                <a:latin typeface="HGPｺﾞｼｯｸM" panose="020B0600000000000000" pitchFamily="50" charset="-128"/>
                <a:ea typeface="HGPｺﾞｼｯｸM" panose="020B0600000000000000" pitchFamily="50" charset="-128"/>
              </a:rPr>
              <a:t>　</a:t>
            </a: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9</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30</a:t>
            </a:r>
            <a:r>
              <a:rPr kumimoji="1" lang="ja-JP" altLang="en-US" sz="1200" dirty="0" smtClean="0">
                <a:latin typeface="HGPｺﾞｼｯｸM" panose="020B0600000000000000" pitchFamily="50" charset="-128"/>
                <a:ea typeface="HGPｺﾞｼｯｸM" panose="020B0600000000000000" pitchFamily="50" charset="-128"/>
              </a:rPr>
              <a:t>　受付</a:t>
            </a:r>
            <a:endParaRPr kumimoji="1" lang="en-US" altLang="ja-JP" sz="1200" dirty="0" smtClean="0">
              <a:latin typeface="HGPｺﾞｼｯｸM" panose="020B0600000000000000" pitchFamily="50" charset="-128"/>
              <a:ea typeface="HGPｺﾞｼｯｸM" panose="020B0600000000000000" pitchFamily="50" charset="-128"/>
            </a:endParaRPr>
          </a:p>
          <a:p>
            <a:pPr>
              <a:lnSpc>
                <a:spcPts val="1600"/>
              </a:lnSpc>
            </a:pPr>
            <a:r>
              <a:rPr lang="ja-JP" altLang="en-US" sz="1200" dirty="0" smtClean="0">
                <a:latin typeface="HGPｺﾞｼｯｸM" panose="020B0600000000000000" pitchFamily="50" charset="-128"/>
                <a:ea typeface="HGPｺﾞｼｯｸM" panose="020B0600000000000000" pitchFamily="50" charset="-128"/>
              </a:rPr>
              <a:t>　</a:t>
            </a:r>
            <a:r>
              <a:rPr lang="en-US" altLang="ja-JP" sz="1200" dirty="0" smtClean="0">
                <a:latin typeface="HGPｺﾞｼｯｸM" panose="020B0600000000000000" pitchFamily="50" charset="-128"/>
                <a:ea typeface="HGPｺﾞｼｯｸM" panose="020B0600000000000000" pitchFamily="50" charset="-128"/>
              </a:rPr>
              <a:t>9</a:t>
            </a:r>
            <a:r>
              <a:rPr lang="ja-JP" altLang="en-US" sz="1200" dirty="0" smtClean="0">
                <a:latin typeface="HGPｺﾞｼｯｸM" panose="020B0600000000000000" pitchFamily="50" charset="-128"/>
                <a:ea typeface="HGPｺﾞｼｯｸM" panose="020B0600000000000000" pitchFamily="50" charset="-128"/>
              </a:rPr>
              <a:t>：</a:t>
            </a:r>
            <a:r>
              <a:rPr lang="en-US" altLang="ja-JP" sz="1200" dirty="0" smtClean="0">
                <a:latin typeface="HGPｺﾞｼｯｸM" panose="020B0600000000000000" pitchFamily="50" charset="-128"/>
                <a:ea typeface="HGPｺﾞｼｯｸM" panose="020B0600000000000000" pitchFamily="50" charset="-128"/>
              </a:rPr>
              <a:t>30</a:t>
            </a:r>
            <a:r>
              <a:rPr lang="ja-JP" altLang="en-US" sz="1200" dirty="0" smtClean="0">
                <a:latin typeface="HGPｺﾞｼｯｸM" panose="020B0600000000000000" pitchFamily="50" charset="-128"/>
                <a:ea typeface="HGPｺﾞｼｯｸM" panose="020B0600000000000000" pitchFamily="50" charset="-128"/>
              </a:rPr>
              <a:t>～ </a:t>
            </a:r>
            <a:r>
              <a:rPr lang="en-US" altLang="ja-JP" sz="1200" dirty="0" smtClean="0">
                <a:latin typeface="HGPｺﾞｼｯｸM" panose="020B0600000000000000" pitchFamily="50" charset="-128"/>
                <a:ea typeface="HGPｺﾞｼｯｸM" panose="020B0600000000000000" pitchFamily="50" charset="-128"/>
              </a:rPr>
              <a:t>10</a:t>
            </a:r>
            <a:r>
              <a:rPr lang="ja-JP" altLang="en-US" sz="1200" dirty="0" smtClean="0">
                <a:latin typeface="HGPｺﾞｼｯｸM" panose="020B0600000000000000" pitchFamily="50" charset="-128"/>
                <a:ea typeface="HGPｺﾞｼｯｸM" panose="020B0600000000000000" pitchFamily="50" charset="-128"/>
              </a:rPr>
              <a:t>：</a:t>
            </a:r>
            <a:r>
              <a:rPr lang="en-US" altLang="ja-JP" sz="1200" dirty="0" smtClean="0">
                <a:latin typeface="HGPｺﾞｼｯｸM" panose="020B0600000000000000" pitchFamily="50" charset="-128"/>
                <a:ea typeface="HGPｺﾞｼｯｸM" panose="020B0600000000000000" pitchFamily="50" charset="-128"/>
              </a:rPr>
              <a:t>00</a:t>
            </a:r>
            <a:r>
              <a:rPr lang="ja-JP" altLang="en-US" sz="1200" dirty="0" smtClean="0">
                <a:latin typeface="HGPｺﾞｼｯｸM" panose="020B0600000000000000" pitchFamily="50" charset="-128"/>
                <a:ea typeface="HGPｺﾞｼｯｸM" panose="020B0600000000000000" pitchFamily="50" charset="-128"/>
              </a:rPr>
              <a:t>　自己紹介・</a:t>
            </a:r>
            <a:r>
              <a:rPr lang="ja-JP" altLang="en-US" sz="1200" b="1" dirty="0" smtClean="0">
                <a:latin typeface="HGPｺﾞｼｯｸM" panose="020B0600000000000000" pitchFamily="50" charset="-128"/>
                <a:ea typeface="HGPｺﾞｼｯｸM" panose="020B0600000000000000" pitchFamily="50" charset="-128"/>
              </a:rPr>
              <a:t>親子あそび</a:t>
            </a:r>
            <a:r>
              <a:rPr lang="en-US" altLang="ja-JP" sz="1000" dirty="0" smtClean="0">
                <a:latin typeface="HGPｺﾞｼｯｸM" panose="020B0600000000000000" pitchFamily="50" charset="-128"/>
                <a:ea typeface="HGPｺﾞｼｯｸM" panose="020B0600000000000000" pitchFamily="50" charset="-128"/>
              </a:rPr>
              <a:t>(</a:t>
            </a:r>
            <a:r>
              <a:rPr lang="ja-JP" altLang="en-US" sz="1000" dirty="0" smtClean="0">
                <a:latin typeface="HGPｺﾞｼｯｸM" panose="020B0600000000000000" pitchFamily="50" charset="-128"/>
                <a:ea typeface="HGPｺﾞｼｯｸM" panose="020B0600000000000000" pitchFamily="50" charset="-128"/>
              </a:rPr>
              <a:t>保育士）</a:t>
            </a:r>
            <a:endParaRPr lang="en-US" altLang="ja-JP" sz="1000" dirty="0" smtClean="0">
              <a:latin typeface="HGPｺﾞｼｯｸM" panose="020B0600000000000000" pitchFamily="50" charset="-128"/>
              <a:ea typeface="HGPｺﾞｼｯｸM" panose="020B0600000000000000" pitchFamily="50" charset="-128"/>
            </a:endParaRPr>
          </a:p>
          <a:p>
            <a:pPr>
              <a:lnSpc>
                <a:spcPts val="1600"/>
              </a:lnSpc>
            </a:pPr>
            <a:r>
              <a:rPr kumimoji="1" lang="en-US" altLang="ja-JP" sz="1200" dirty="0" smtClean="0">
                <a:latin typeface="HGPｺﾞｼｯｸM" panose="020B0600000000000000" pitchFamily="50" charset="-128"/>
                <a:ea typeface="HGPｺﾞｼｯｸM" panose="020B0600000000000000" pitchFamily="50" charset="-128"/>
              </a:rPr>
              <a:t>10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00</a:t>
            </a: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10</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20</a:t>
            </a:r>
            <a:r>
              <a:rPr kumimoji="1" lang="ja-JP" altLang="en-US" sz="1200" dirty="0" smtClean="0">
                <a:latin typeface="HGPｺﾞｼｯｸM" panose="020B0600000000000000" pitchFamily="50" charset="-128"/>
                <a:ea typeface="HGPｺﾞｼｯｸM" panose="020B0600000000000000" pitchFamily="50" charset="-128"/>
              </a:rPr>
              <a:t>　</a:t>
            </a:r>
            <a:r>
              <a:rPr lang="ja-JP" altLang="en-US" sz="1200" b="1" dirty="0" smtClean="0">
                <a:latin typeface="HGPｺﾞｼｯｸM" panose="020B0600000000000000" pitchFamily="50" charset="-128"/>
                <a:ea typeface="HGPｺﾞｼｯｸM" panose="020B0600000000000000" pitchFamily="50" charset="-128"/>
              </a:rPr>
              <a:t>「手づかみおやつ（蒸しパン）」</a:t>
            </a:r>
            <a:r>
              <a:rPr lang="ja-JP" altLang="en-US" sz="1200" b="1" dirty="0">
                <a:latin typeface="HGPｺﾞｼｯｸM" panose="020B0600000000000000" pitchFamily="50" charset="-128"/>
                <a:ea typeface="HGPｺﾞｼｯｸM" panose="020B0600000000000000" pitchFamily="50" charset="-128"/>
              </a:rPr>
              <a:t>の</a:t>
            </a:r>
            <a:r>
              <a:rPr kumimoji="1" lang="ja-JP" altLang="en-US" sz="1200" b="1" dirty="0" smtClean="0">
                <a:latin typeface="HGPｺﾞｼｯｸM" panose="020B0600000000000000" pitchFamily="50" charset="-128"/>
                <a:ea typeface="HGPｺﾞｼｯｸM" panose="020B0600000000000000" pitchFamily="50" charset="-128"/>
              </a:rPr>
              <a:t>試食</a:t>
            </a:r>
            <a:endParaRPr kumimoji="1" lang="en-US" altLang="ja-JP" sz="1200" b="1" dirty="0" smtClean="0">
              <a:latin typeface="HGPｺﾞｼｯｸM" panose="020B0600000000000000" pitchFamily="50" charset="-128"/>
              <a:ea typeface="HGPｺﾞｼｯｸM" panose="020B0600000000000000" pitchFamily="50" charset="-128"/>
            </a:endParaRPr>
          </a:p>
          <a:p>
            <a:pPr>
              <a:lnSpc>
                <a:spcPts val="1600"/>
              </a:lnSpc>
            </a:pPr>
            <a:r>
              <a:rPr lang="en-US" altLang="ja-JP" sz="1200" dirty="0" smtClean="0">
                <a:latin typeface="HGPｺﾞｼｯｸM" panose="020B0600000000000000" pitchFamily="50" charset="-128"/>
                <a:ea typeface="HGPｺﾞｼｯｸM" panose="020B0600000000000000" pitchFamily="50" charset="-128"/>
              </a:rPr>
              <a:t>10</a:t>
            </a:r>
            <a:r>
              <a:rPr lang="ja-JP" altLang="en-US" sz="1200" dirty="0" smtClean="0">
                <a:latin typeface="HGPｺﾞｼｯｸM" panose="020B0600000000000000" pitchFamily="50" charset="-128"/>
                <a:ea typeface="HGPｺﾞｼｯｸM" panose="020B0600000000000000" pitchFamily="50" charset="-128"/>
              </a:rPr>
              <a:t>：</a:t>
            </a:r>
            <a:r>
              <a:rPr lang="en-US" altLang="ja-JP" sz="1200" dirty="0" smtClean="0">
                <a:latin typeface="HGPｺﾞｼｯｸM" panose="020B0600000000000000" pitchFamily="50" charset="-128"/>
                <a:ea typeface="HGPｺﾞｼｯｸM" panose="020B0600000000000000" pitchFamily="50" charset="-128"/>
              </a:rPr>
              <a:t>20</a:t>
            </a:r>
            <a:r>
              <a:rPr lang="ja-JP" altLang="en-US" sz="1200" dirty="0" smtClean="0">
                <a:latin typeface="HGPｺﾞｼｯｸM" panose="020B0600000000000000" pitchFamily="50" charset="-128"/>
                <a:ea typeface="HGPｺﾞｼｯｸM" panose="020B0600000000000000" pitchFamily="50" charset="-128"/>
              </a:rPr>
              <a:t>～ </a:t>
            </a:r>
            <a:r>
              <a:rPr lang="en-US" altLang="ja-JP" sz="1200" dirty="0" smtClean="0">
                <a:latin typeface="HGPｺﾞｼｯｸM" panose="020B0600000000000000" pitchFamily="50" charset="-128"/>
                <a:ea typeface="HGPｺﾞｼｯｸM" panose="020B0600000000000000" pitchFamily="50" charset="-128"/>
              </a:rPr>
              <a:t>1</a:t>
            </a:r>
            <a:r>
              <a:rPr lang="ja-JP" altLang="en-US" sz="1200" dirty="0" smtClean="0">
                <a:latin typeface="HGPｺﾞｼｯｸM" panose="020B0600000000000000" pitchFamily="50" charset="-128"/>
                <a:ea typeface="HGPｺﾞｼｯｸM" panose="020B0600000000000000" pitchFamily="50" charset="-128"/>
              </a:rPr>
              <a:t>１：</a:t>
            </a:r>
            <a:r>
              <a:rPr lang="en-US" altLang="ja-JP" sz="1200" dirty="0" smtClean="0">
                <a:latin typeface="HGPｺﾞｼｯｸM" panose="020B0600000000000000" pitchFamily="50" charset="-128"/>
                <a:ea typeface="HGPｺﾞｼｯｸM" panose="020B0600000000000000" pitchFamily="50" charset="-128"/>
              </a:rPr>
              <a:t>00</a:t>
            </a:r>
            <a:r>
              <a:rPr lang="ja-JP" altLang="en-US" sz="1200" dirty="0">
                <a:latin typeface="HGPｺﾞｼｯｸM" panose="020B0600000000000000" pitchFamily="50" charset="-128"/>
                <a:ea typeface="HGPｺﾞｼｯｸM" panose="020B0600000000000000" pitchFamily="50" charset="-128"/>
              </a:rPr>
              <a:t>　</a:t>
            </a:r>
            <a:r>
              <a:rPr kumimoji="1" lang="ja-JP" altLang="en-US" sz="1200" b="1" dirty="0" smtClean="0">
                <a:latin typeface="HGPｺﾞｼｯｸM" panose="020B0600000000000000" pitchFamily="50" charset="-128"/>
                <a:ea typeface="HGPｺﾞｼｯｸM" panose="020B0600000000000000" pitchFamily="50" charset="-128"/>
              </a:rPr>
              <a:t>ミニ講話</a:t>
            </a:r>
            <a:r>
              <a:rPr kumimoji="1" lang="ja-JP" altLang="en-US" sz="1200" dirty="0" smtClean="0">
                <a:latin typeface="HGPｺﾞｼｯｸM" panose="020B0600000000000000" pitchFamily="50" charset="-128"/>
                <a:ea typeface="HGPｺﾞｼｯｸM" panose="020B0600000000000000" pitchFamily="50" charset="-128"/>
              </a:rPr>
              <a:t>「お口ケアと歯みがきの方法」</a:t>
            </a:r>
            <a:r>
              <a:rPr kumimoji="1" lang="ja-JP" altLang="en-US" sz="1000" dirty="0" smtClean="0">
                <a:latin typeface="HGPｺﾞｼｯｸM" panose="020B0600000000000000" pitchFamily="50" charset="-128"/>
                <a:ea typeface="HGPｺﾞｼｯｸM" panose="020B0600000000000000" pitchFamily="50" charset="-128"/>
              </a:rPr>
              <a:t>（歯科衛生士</a:t>
            </a:r>
            <a:r>
              <a:rPr kumimoji="1" lang="ja-JP" altLang="en-US" sz="1200" dirty="0" smtClean="0">
                <a:latin typeface="HGPｺﾞｼｯｸM" panose="020B0600000000000000" pitchFamily="50" charset="-128"/>
                <a:ea typeface="HGPｺﾞｼｯｸM" panose="020B0600000000000000" pitchFamily="50" charset="-128"/>
              </a:rPr>
              <a:t>）</a:t>
            </a:r>
            <a:endParaRPr kumimoji="1" lang="en-US" altLang="ja-JP" sz="1200" dirty="0" smtClean="0">
              <a:latin typeface="HGPｺﾞｼｯｸM" panose="020B0600000000000000" pitchFamily="50" charset="-128"/>
              <a:ea typeface="HGPｺﾞｼｯｸM" panose="020B0600000000000000" pitchFamily="50" charset="-128"/>
            </a:endParaRPr>
          </a:p>
          <a:p>
            <a:pPr>
              <a:lnSpc>
                <a:spcPts val="1600"/>
              </a:lnSpc>
            </a:pPr>
            <a:r>
              <a:rPr lang="ja-JP" altLang="en-US" sz="1200" dirty="0" smtClean="0">
                <a:latin typeface="HGPｺﾞｼｯｸM" panose="020B0600000000000000" pitchFamily="50" charset="-128"/>
                <a:ea typeface="HGPｺﾞｼｯｸM" panose="020B0600000000000000" pitchFamily="50" charset="-128"/>
              </a:rPr>
              <a:t>　　　　　　　　　　　　　　　　　「１歳からの食事のヒント」</a:t>
            </a:r>
            <a:r>
              <a:rPr lang="ja-JP" altLang="en-US" sz="1000" dirty="0" smtClean="0">
                <a:latin typeface="HGPｺﾞｼｯｸM" panose="020B0600000000000000" pitchFamily="50" charset="-128"/>
                <a:ea typeface="HGPｺﾞｼｯｸM" panose="020B0600000000000000" pitchFamily="50" charset="-128"/>
              </a:rPr>
              <a:t>（管理栄養士）</a:t>
            </a:r>
            <a:endParaRPr lang="en-US" altLang="ja-JP" sz="1000" dirty="0" smtClean="0">
              <a:latin typeface="HGPｺﾞｼｯｸM" panose="020B0600000000000000" pitchFamily="50" charset="-128"/>
              <a:ea typeface="HGPｺﾞｼｯｸM" panose="020B0600000000000000" pitchFamily="50" charset="-128"/>
            </a:endParaRPr>
          </a:p>
          <a:p>
            <a:pPr>
              <a:lnSpc>
                <a:spcPts val="1600"/>
              </a:lnSpc>
            </a:pPr>
            <a:r>
              <a:rPr kumimoji="1" lang="en-US" altLang="ja-JP" sz="1200" dirty="0" smtClean="0">
                <a:latin typeface="HGPｺﾞｼｯｸM" panose="020B0600000000000000" pitchFamily="50" charset="-128"/>
                <a:ea typeface="HGPｺﾞｼｯｸM" panose="020B0600000000000000" pitchFamily="50" charset="-128"/>
              </a:rPr>
              <a:t>1</a:t>
            </a:r>
            <a:r>
              <a:rPr kumimoji="1" lang="ja-JP" altLang="en-US" sz="1200" dirty="0" smtClean="0">
                <a:latin typeface="HGPｺﾞｼｯｸM" panose="020B0600000000000000" pitchFamily="50" charset="-128"/>
                <a:ea typeface="HGPｺﾞｼｯｸM" panose="020B0600000000000000" pitchFamily="50" charset="-128"/>
              </a:rPr>
              <a:t>１：</a:t>
            </a:r>
            <a:r>
              <a:rPr kumimoji="1" lang="en-US" altLang="ja-JP" sz="1200" dirty="0" smtClean="0">
                <a:latin typeface="HGPｺﾞｼｯｸM" panose="020B0600000000000000" pitchFamily="50" charset="-128"/>
                <a:ea typeface="HGPｺﾞｼｯｸM" panose="020B0600000000000000" pitchFamily="50" charset="-128"/>
              </a:rPr>
              <a:t>00</a:t>
            </a: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11</a:t>
            </a:r>
            <a:r>
              <a:rPr kumimoji="1" lang="ja-JP" altLang="en-US" sz="1200" dirty="0" smtClean="0">
                <a:latin typeface="HGPｺﾞｼｯｸM" panose="020B0600000000000000" pitchFamily="50" charset="-128"/>
                <a:ea typeface="HGPｺﾞｼｯｸM" panose="020B0600000000000000" pitchFamily="50" charset="-128"/>
              </a:rPr>
              <a:t>：</a:t>
            </a:r>
            <a:r>
              <a:rPr kumimoji="1" lang="en-US" altLang="ja-JP" sz="1200" dirty="0" smtClean="0">
                <a:latin typeface="HGPｺﾞｼｯｸM" panose="020B0600000000000000" pitchFamily="50" charset="-128"/>
                <a:ea typeface="HGPｺﾞｼｯｸM" panose="020B0600000000000000" pitchFamily="50" charset="-128"/>
              </a:rPr>
              <a:t>30</a:t>
            </a:r>
            <a:r>
              <a:rPr kumimoji="1" lang="ja-JP" altLang="en-US" sz="1200" dirty="0" smtClean="0">
                <a:latin typeface="HGPｺﾞｼｯｸM" panose="020B0600000000000000" pitchFamily="50" charset="-128"/>
                <a:ea typeface="HGPｺﾞｼｯｸM" panose="020B0600000000000000" pitchFamily="50" charset="-128"/>
              </a:rPr>
              <a:t>　</a:t>
            </a:r>
            <a:r>
              <a:rPr kumimoji="1" lang="ja-JP" altLang="en-US" sz="1200" b="1" dirty="0" smtClean="0">
                <a:latin typeface="HGPｺﾞｼｯｸM" panose="020B0600000000000000" pitchFamily="50" charset="-128"/>
                <a:ea typeface="HGPｺﾞｼｯｸM" panose="020B0600000000000000" pitchFamily="50" charset="-128"/>
              </a:rPr>
              <a:t>個別相談</a:t>
            </a:r>
            <a:r>
              <a:rPr kumimoji="1" lang="en-US" altLang="ja-JP" sz="1000" dirty="0" smtClean="0">
                <a:latin typeface="HGPｺﾞｼｯｸM" panose="020B0600000000000000" pitchFamily="50" charset="-128"/>
                <a:ea typeface="HGPｺﾞｼｯｸM" panose="020B0600000000000000" pitchFamily="50" charset="-128"/>
              </a:rPr>
              <a:t>(</a:t>
            </a:r>
            <a:r>
              <a:rPr kumimoji="1" lang="ja-JP" altLang="en-US" sz="1000" dirty="0" smtClean="0">
                <a:latin typeface="HGPｺﾞｼｯｸM" panose="020B0600000000000000" pitchFamily="50" charset="-128"/>
                <a:ea typeface="HGPｺﾞｼｯｸM" panose="020B0600000000000000" pitchFamily="50" charset="-128"/>
              </a:rPr>
              <a:t>保健師、助産師など）</a:t>
            </a:r>
            <a:r>
              <a:rPr kumimoji="1" lang="ja-JP" altLang="en-US" sz="1200" dirty="0" smtClean="0">
                <a:latin typeface="HGPｺﾞｼｯｸM" panose="020B0600000000000000" pitchFamily="50" charset="-128"/>
                <a:ea typeface="HGPｺﾞｼｯｸM" panose="020B0600000000000000" pitchFamily="50" charset="-128"/>
              </a:rPr>
              <a:t>、身体計測</a:t>
            </a:r>
            <a:endParaRPr kumimoji="1" lang="en-US" altLang="ja-JP" sz="1200" dirty="0" smtClean="0">
              <a:latin typeface="HGPｺﾞｼｯｸM" panose="020B0600000000000000" pitchFamily="50" charset="-128"/>
              <a:ea typeface="HGPｺﾞｼｯｸM" panose="020B0600000000000000" pitchFamily="50" charset="-128"/>
            </a:endParaRPr>
          </a:p>
          <a:p>
            <a:pPr>
              <a:lnSpc>
                <a:spcPts val="1600"/>
              </a:lnSpc>
            </a:pPr>
            <a:r>
              <a:rPr kumimoji="1" lang="ja-JP" altLang="en-US" sz="1200" dirty="0" smtClean="0">
                <a:latin typeface="HGPｺﾞｼｯｸM" panose="020B0600000000000000" pitchFamily="50" charset="-128"/>
                <a:ea typeface="HGPｺﾞｼｯｸM" panose="020B0600000000000000" pitchFamily="50" charset="-128"/>
              </a:rPr>
              <a:t>　　　　　　　　　　　</a:t>
            </a:r>
            <a:r>
              <a:rPr kumimoji="1" lang="en-US" altLang="ja-JP" sz="1200" dirty="0" smtClean="0">
                <a:latin typeface="HGPｺﾞｼｯｸM" panose="020B0600000000000000" pitchFamily="50" charset="-128"/>
                <a:ea typeface="HGPｺﾞｼｯｸM" panose="020B0600000000000000" pitchFamily="50" charset="-128"/>
              </a:rPr>
              <a:t>※</a:t>
            </a:r>
            <a:r>
              <a:rPr kumimoji="1" lang="ja-JP" altLang="en-US" sz="1200" dirty="0" smtClean="0">
                <a:latin typeface="HGPｺﾞｼｯｸM" panose="020B0600000000000000" pitchFamily="50" charset="-128"/>
                <a:ea typeface="HGPｺﾞｼｯｸM" panose="020B0600000000000000" pitchFamily="50" charset="-128"/>
              </a:rPr>
              <a:t>個別相談後は、順次終了となります。</a:t>
            </a:r>
            <a:endParaRPr kumimoji="1" lang="ja-JP" altLang="en-US" sz="1200" dirty="0">
              <a:latin typeface="HGPｺﾞｼｯｸM" panose="020B0600000000000000" pitchFamily="50" charset="-128"/>
              <a:ea typeface="HGPｺﾞｼｯｸM" panose="020B0600000000000000" pitchFamily="50" charset="-128"/>
            </a:endParaRPr>
          </a:p>
        </p:txBody>
      </p:sp>
      <p:pic>
        <p:nvPicPr>
          <p:cNvPr id="87" name="Picture 12" descr="短く切った黄色いマスキングテープの無料(フリー)イラスト | かわいい手描きの無料素材「てがきっず」保育園・小学校・介護施設にぴったりのフリー素材 イラスト"/>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73" y="7198262"/>
            <a:ext cx="1620109" cy="826256"/>
          </a:xfrm>
          <a:prstGeom prst="rect">
            <a:avLst/>
          </a:prstGeom>
          <a:noFill/>
          <a:extLst>
            <a:ext uri="{909E8E84-426E-40DD-AFC4-6F175D3DCCD1}">
              <a14:hiddenFill xmlns:a14="http://schemas.microsoft.com/office/drawing/2010/main">
                <a:solidFill>
                  <a:srgbClr val="FFFFFF"/>
                </a:solidFill>
              </a14:hiddenFill>
            </a:ext>
          </a:extLst>
        </p:spPr>
      </p:pic>
      <p:sp>
        <p:nvSpPr>
          <p:cNvPr id="88" name="テキスト ボックス 87"/>
          <p:cNvSpPr txBox="1"/>
          <p:nvPr/>
        </p:nvSpPr>
        <p:spPr>
          <a:xfrm>
            <a:off x="1495277" y="7330486"/>
            <a:ext cx="5218139" cy="669414"/>
          </a:xfrm>
          <a:prstGeom prst="rect">
            <a:avLst/>
          </a:prstGeom>
          <a:noFill/>
        </p:spPr>
        <p:txBody>
          <a:bodyPr wrap="square" rtlCol="0">
            <a:spAutoFit/>
          </a:bodyPr>
          <a:lstStyle/>
          <a:p>
            <a:pPr>
              <a:lnSpc>
                <a:spcPts val="1500"/>
              </a:lnSpc>
            </a:pPr>
            <a:r>
              <a:rPr lang="ja-JP" altLang="en-US" sz="1200" dirty="0" smtClean="0"/>
              <a:t>□母子健康手帳　　□</a:t>
            </a:r>
            <a:r>
              <a:rPr lang="ja-JP" altLang="en-US" sz="1200" dirty="0"/>
              <a:t>同封の</a:t>
            </a:r>
            <a:r>
              <a:rPr lang="ja-JP" altLang="en-US" sz="1200" dirty="0" smtClean="0"/>
              <a:t>アンケート</a:t>
            </a:r>
            <a:r>
              <a:rPr lang="ja-JP" altLang="en-US" sz="1000" dirty="0" smtClean="0"/>
              <a:t>（記入してお持ちください）</a:t>
            </a:r>
            <a:endParaRPr lang="en-US" altLang="ja-JP" sz="1000" dirty="0" smtClean="0"/>
          </a:p>
          <a:p>
            <a:pPr>
              <a:lnSpc>
                <a:spcPts val="1500"/>
              </a:lnSpc>
            </a:pPr>
            <a:r>
              <a:rPr lang="ja-JP" altLang="en-US" sz="1200" dirty="0" smtClean="0"/>
              <a:t>□お子さん用の水や麦茶、スタイまたはエプロン、フォーク（あれば）</a:t>
            </a:r>
            <a:endParaRPr lang="en-US" altLang="ja-JP" sz="1200" dirty="0" smtClean="0"/>
          </a:p>
          <a:p>
            <a:pPr>
              <a:lnSpc>
                <a:spcPts val="1500"/>
              </a:lnSpc>
            </a:pPr>
            <a:r>
              <a:rPr lang="ja-JP" altLang="en-US" sz="1200" dirty="0" smtClean="0"/>
              <a:t>□手や顔を</a:t>
            </a:r>
            <a:r>
              <a:rPr lang="ja-JP" altLang="en-US" sz="1200" dirty="0"/>
              <a:t>ふく</a:t>
            </a:r>
            <a:r>
              <a:rPr lang="ja-JP" altLang="en-US" sz="1200" dirty="0" smtClean="0"/>
              <a:t>シート、おむつ、バスタオルなど</a:t>
            </a:r>
            <a:r>
              <a:rPr lang="ja-JP" altLang="en-US" sz="1200" dirty="0"/>
              <a:t>お子</a:t>
            </a:r>
            <a:r>
              <a:rPr lang="ja-JP" altLang="en-US" sz="1200" dirty="0" smtClean="0"/>
              <a:t>さん</a:t>
            </a:r>
            <a:r>
              <a:rPr lang="ja-JP" altLang="en-US" sz="1200" dirty="0"/>
              <a:t>に必要な</a:t>
            </a:r>
            <a:r>
              <a:rPr lang="ja-JP" altLang="en-US" sz="1200" dirty="0" smtClean="0"/>
              <a:t>もの</a:t>
            </a:r>
            <a:endParaRPr lang="en-US" altLang="ja-JP" sz="1200" dirty="0" smtClean="0"/>
          </a:p>
        </p:txBody>
      </p:sp>
      <p:pic>
        <p:nvPicPr>
          <p:cNvPr id="1026" name="Picture 2" descr="歩き始めた赤ちゃんのイラスト | かわいいフリー素材集 いらすとや"/>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20597" y="1327679"/>
            <a:ext cx="671923" cy="78933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ハイハイをしている赤ちゃんのイラスト | かわいいフリー素材集 いらすとや"/>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45721" y="1535590"/>
            <a:ext cx="561564" cy="58804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赤ちゃんペンギンのイラスト"/>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345512">
            <a:off x="5721870" y="1683999"/>
            <a:ext cx="357869" cy="381727"/>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https://sozaic.com/wp-content/uploads/2020/12/life193.jpg"/>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561" b="89664" l="1563" r="98611"/>
                    </a14:imgEffect>
                  </a14:imgLayer>
                </a14:imgProps>
              </a:ext>
              <a:ext uri="{28A0092B-C50C-407E-A947-70E740481C1C}">
                <a14:useLocalDpi xmlns:a14="http://schemas.microsoft.com/office/drawing/2010/main" val="0"/>
              </a:ext>
            </a:extLst>
          </a:blip>
          <a:srcRect l="3686" t="38277" r="3019" b="47262"/>
          <a:stretch/>
        </p:blipFill>
        <p:spPr bwMode="auto">
          <a:xfrm>
            <a:off x="45207" y="2008669"/>
            <a:ext cx="6559292" cy="175788"/>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6"/>
          <p:cNvPicPr>
            <a:picLocks noChangeAspect="1" noChangeArrowheads="1"/>
          </p:cNvPicPr>
          <p:nvPr/>
        </p:nvPicPr>
        <p:blipFill>
          <a:blip r:embed="rId12" cstate="print">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5794271" y="2388349"/>
            <a:ext cx="722728" cy="918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正方形/長方形 52"/>
          <p:cNvSpPr/>
          <p:nvPr/>
        </p:nvSpPr>
        <p:spPr>
          <a:xfrm>
            <a:off x="1382433" y="2136583"/>
            <a:ext cx="4177489" cy="110761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1000" dirty="0" smtClean="0">
                <a:latin typeface="HG丸ｺﾞｼｯｸM-PRO" panose="020F0600000000000000" pitchFamily="50" charset="-128"/>
                <a:ea typeface="HG丸ｺﾞｼｯｸM-PRO" panose="020F0600000000000000" pitchFamily="50" charset="-128"/>
              </a:rPr>
              <a:t>　もうすぐ１歳ですね！赤ちゃんだったお子さんも、成長して動きが活発になり、毎日がにぎやかになってきましたね。これからの幼児食</a:t>
            </a:r>
            <a:r>
              <a:rPr lang="ja-JP" altLang="en-US" sz="1000" dirty="0">
                <a:latin typeface="HG丸ｺﾞｼｯｸM-PRO" panose="020F0600000000000000" pitchFamily="50" charset="-128"/>
                <a:ea typeface="HG丸ｺﾞｼｯｸM-PRO" panose="020F0600000000000000" pitchFamily="50" charset="-128"/>
              </a:rPr>
              <a:t>や歯みがきの進め方、遊びや発達など、毎日の子育てに役立つポイント</a:t>
            </a:r>
            <a:r>
              <a:rPr lang="ja-JP" altLang="en-US" sz="1000" dirty="0" smtClean="0">
                <a:latin typeface="HG丸ｺﾞｼｯｸM-PRO" panose="020F0600000000000000" pitchFamily="50" charset="-128"/>
                <a:ea typeface="HG丸ｺﾞｼｯｸM-PRO" panose="020F0600000000000000" pitchFamily="50" charset="-128"/>
              </a:rPr>
              <a:t>をわかりやすくお伝え</a:t>
            </a:r>
            <a:r>
              <a:rPr lang="ja-JP" altLang="en-US" sz="1000" dirty="0">
                <a:latin typeface="HG丸ｺﾞｼｯｸM-PRO" panose="020F0600000000000000" pitchFamily="50" charset="-128"/>
                <a:ea typeface="HG丸ｺﾞｼｯｸM-PRO" panose="020F0600000000000000" pitchFamily="50" charset="-128"/>
              </a:rPr>
              <a:t>します。</a:t>
            </a:r>
            <a:r>
              <a:rPr lang="ja-JP" altLang="en-US" sz="1000" dirty="0" smtClean="0">
                <a:latin typeface="HG丸ｺﾞｼｯｸM-PRO" panose="020F0600000000000000" pitchFamily="50" charset="-128"/>
                <a:ea typeface="HG丸ｺﾞｼｯｸM-PRO" panose="020F0600000000000000" pitchFamily="50" charset="-128"/>
              </a:rPr>
              <a:t>　　　　　　　　　　　　　　　　　　　　　　　　　　　　　　　　　　　　　　　　　　　　　　　　　　　　　　　　　　　　　　　　　　　　　　　　　　　　　　　　　　　　　　　　　　　　　　　　　　　　　　　　　　　　　　　　　　　　　　　　　　　　　　　　　　　　　　　　　　　　　　　　　　　　　　　　　　　　　　　　　　　　　　　　　　　　　　　　　　　　　　　　　　　　　　　　　　　　　　　　　　　　　　　　　　　　　　　　　　　　　　　　　　　　　　　　　　　　　　　　　　　　　　　　　　　　　　　　　　　　　　　　　　　　　　　　　　　　　　　　　　　　　　　　　　　　　　　　　　　　　</a:t>
            </a:r>
            <a:r>
              <a:rPr lang="ja-JP" altLang="en-US" sz="1100" b="1" dirty="0" smtClean="0">
                <a:latin typeface="HG丸ｺﾞｼｯｸM-PRO" panose="020F0600000000000000" pitchFamily="50" charset="-128"/>
                <a:ea typeface="HG丸ｺﾞｼｯｸM-PRO" panose="020F0600000000000000" pitchFamily="50" charset="-128"/>
              </a:rPr>
              <a:t>親子いっしょに楽しい時間を過ごしませんか？</a:t>
            </a:r>
            <a:endParaRPr lang="en-US" altLang="ja-JP" sz="1100" b="1" dirty="0" smtClean="0">
              <a:latin typeface="HG丸ｺﾞｼｯｸM-PRO" panose="020F0600000000000000" pitchFamily="50" charset="-128"/>
              <a:ea typeface="HG丸ｺﾞｼｯｸM-PRO" panose="020F0600000000000000" pitchFamily="50" charset="-128"/>
            </a:endParaRPr>
          </a:p>
        </p:txBody>
      </p:sp>
      <p:pic>
        <p:nvPicPr>
          <p:cNvPr id="1040" name="Picture 16" descr="座る犬のイラスト"/>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51844" y="1754556"/>
            <a:ext cx="363367" cy="362459"/>
          </a:xfrm>
          <a:prstGeom prst="rect">
            <a:avLst/>
          </a:prstGeom>
          <a:noFill/>
          <a:extLst>
            <a:ext uri="{909E8E84-426E-40DD-AFC4-6F175D3DCCD1}">
              <a14:hiddenFill xmlns:a14="http://schemas.microsoft.com/office/drawing/2010/main">
                <a:solidFill>
                  <a:srgbClr val="FFFFFF"/>
                </a:solidFill>
              </a14:hiddenFill>
            </a:ext>
          </a:extLst>
        </p:spPr>
      </p:pic>
      <p:sp>
        <p:nvSpPr>
          <p:cNvPr id="6" name="円/楕円 5"/>
          <p:cNvSpPr/>
          <p:nvPr/>
        </p:nvSpPr>
        <p:spPr>
          <a:xfrm>
            <a:off x="3970073" y="5033"/>
            <a:ext cx="1189252" cy="757140"/>
          </a:xfrm>
          <a:prstGeom prst="ellipse">
            <a:avLst/>
          </a:prstGeom>
          <a:solidFill>
            <a:schemeClr val="accent5">
              <a:lumMod val="40000"/>
              <a:lumOff val="60000"/>
            </a:schemeClr>
          </a:solidFill>
          <a:ln>
            <a:no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000" dirty="0" smtClean="0"/>
              <a:t>　　　</a:t>
            </a:r>
            <a:endParaRPr kumimoji="1" lang="ja-JP" altLang="en-US" sz="1000" dirty="0"/>
          </a:p>
        </p:txBody>
      </p:sp>
      <p:sp>
        <p:nvSpPr>
          <p:cNvPr id="40" name="円/楕円 39"/>
          <p:cNvSpPr/>
          <p:nvPr/>
        </p:nvSpPr>
        <p:spPr>
          <a:xfrm>
            <a:off x="5385320" y="0"/>
            <a:ext cx="1207200" cy="828952"/>
          </a:xfrm>
          <a:prstGeom prst="ellipse">
            <a:avLst/>
          </a:prstGeom>
          <a:solidFill>
            <a:srgbClr val="F8F696"/>
          </a:solidFill>
          <a:ln>
            <a:noFill/>
          </a:ln>
          <a:effectLst>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000" dirty="0"/>
          </a:p>
        </p:txBody>
      </p:sp>
      <p:sp>
        <p:nvSpPr>
          <p:cNvPr id="42" name="円/楕円 41"/>
          <p:cNvSpPr/>
          <p:nvPr/>
        </p:nvSpPr>
        <p:spPr>
          <a:xfrm>
            <a:off x="2673498" y="-39602"/>
            <a:ext cx="1198543" cy="795577"/>
          </a:xfrm>
          <a:prstGeom prst="ellipse">
            <a:avLst/>
          </a:prstGeom>
          <a:solidFill>
            <a:srgbClr val="FEC2EE"/>
          </a:solidFill>
          <a:effectLst>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000" dirty="0" smtClean="0"/>
              <a:t>　　　　　　　　　　　　</a:t>
            </a:r>
            <a:endParaRPr kumimoji="1" lang="ja-JP" altLang="en-US" sz="1000" dirty="0"/>
          </a:p>
        </p:txBody>
      </p:sp>
      <p:pic>
        <p:nvPicPr>
          <p:cNvPr id="43" name="Picture 4" descr="汚くご飯を食べる子供のイラスト | かわいいフリー素材集 いらすとや"/>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32502" y="-27209"/>
            <a:ext cx="810947" cy="844736"/>
          </a:xfrm>
          <a:prstGeom prst="rect">
            <a:avLst/>
          </a:prstGeom>
          <a:noFill/>
          <a:extLst>
            <a:ext uri="{909E8E84-426E-40DD-AFC4-6F175D3DCCD1}">
              <a14:hiddenFill xmlns:a14="http://schemas.microsoft.com/office/drawing/2010/main">
                <a:solidFill>
                  <a:srgbClr val="FFFFFF"/>
                </a:solidFill>
              </a14:hiddenFill>
            </a:ext>
          </a:extLst>
        </p:spPr>
      </p:pic>
      <p:sp>
        <p:nvSpPr>
          <p:cNvPr id="14" name="正方形/長方形 13"/>
          <p:cNvSpPr/>
          <p:nvPr/>
        </p:nvSpPr>
        <p:spPr>
          <a:xfrm>
            <a:off x="3128861" y="130920"/>
            <a:ext cx="691716" cy="45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発達・あそび</a:t>
            </a:r>
            <a:endParaRPr kumimoji="1" lang="ja-JP" altLang="en-US" sz="1200" b="1" dirty="0">
              <a:solidFill>
                <a:schemeClr val="tx1"/>
              </a:solidFill>
            </a:endParaRPr>
          </a:p>
        </p:txBody>
      </p:sp>
      <p:pic>
        <p:nvPicPr>
          <p:cNvPr id="49" name="Picture 2" descr="あかちゃんに歯磨きをしているお母さんのイラスト | かわいいフリー素材集 いらすとや"/>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20577" y="-17966"/>
            <a:ext cx="705411" cy="8262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4" descr="伝い歩きをする赤ちゃんのイラスト | かわいいフリー素材集 いらすとや"/>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591996" y="76017"/>
            <a:ext cx="680373" cy="746421"/>
          </a:xfrm>
          <a:prstGeom prst="rect">
            <a:avLst/>
          </a:prstGeom>
          <a:noFill/>
          <a:extLst>
            <a:ext uri="{909E8E84-426E-40DD-AFC4-6F175D3DCCD1}">
              <a14:hiddenFill xmlns:a14="http://schemas.microsoft.com/office/drawing/2010/main">
                <a:solidFill>
                  <a:srgbClr val="FFFFFF"/>
                </a:solidFill>
              </a14:hiddenFill>
            </a:ext>
          </a:extLst>
        </p:spPr>
      </p:pic>
      <p:sp>
        <p:nvSpPr>
          <p:cNvPr id="55" name="正方形/長方形 54"/>
          <p:cNvSpPr/>
          <p:nvPr/>
        </p:nvSpPr>
        <p:spPr>
          <a:xfrm>
            <a:off x="4324314" y="153891"/>
            <a:ext cx="835011" cy="45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歯みがき</a:t>
            </a:r>
            <a:endParaRPr kumimoji="1" lang="ja-JP" altLang="en-US" sz="1200" b="1" dirty="0">
              <a:solidFill>
                <a:schemeClr val="tx1"/>
              </a:solidFill>
            </a:endParaRPr>
          </a:p>
        </p:txBody>
      </p:sp>
      <p:sp>
        <p:nvSpPr>
          <p:cNvPr id="58" name="正方形/長方形 57"/>
          <p:cNvSpPr/>
          <p:nvPr/>
        </p:nvSpPr>
        <p:spPr>
          <a:xfrm>
            <a:off x="5888598" y="242000"/>
            <a:ext cx="691716" cy="459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rPr>
              <a:t>食事・授乳</a:t>
            </a:r>
            <a:endParaRPr kumimoji="1" lang="ja-JP" altLang="en-US" sz="1200" b="1" dirty="0">
              <a:solidFill>
                <a:schemeClr val="tx1"/>
              </a:solidFill>
            </a:endParaRPr>
          </a:p>
        </p:txBody>
      </p:sp>
      <p:sp>
        <p:nvSpPr>
          <p:cNvPr id="63" name="テキスト ボックス 62"/>
          <p:cNvSpPr txBox="1"/>
          <p:nvPr/>
        </p:nvSpPr>
        <p:spPr>
          <a:xfrm>
            <a:off x="341409" y="7426724"/>
            <a:ext cx="993013" cy="369332"/>
          </a:xfrm>
          <a:prstGeom prst="rect">
            <a:avLst/>
          </a:prstGeom>
          <a:noFill/>
        </p:spPr>
        <p:txBody>
          <a:bodyPr wrap="square" rtlCol="0">
            <a:spAutoFit/>
          </a:bodyPr>
          <a:lstStyle/>
          <a:p>
            <a:r>
              <a:rPr kumimoji="1" lang="ja-JP" altLang="en-US" dirty="0" smtClean="0"/>
              <a:t>持ち物　　　　</a:t>
            </a:r>
            <a:endParaRPr kumimoji="1" lang="ja-JP" altLang="en-US" sz="1500" dirty="0"/>
          </a:p>
        </p:txBody>
      </p:sp>
      <p:sp>
        <p:nvSpPr>
          <p:cNvPr id="65" name="円/楕円 64"/>
          <p:cNvSpPr/>
          <p:nvPr/>
        </p:nvSpPr>
        <p:spPr>
          <a:xfrm>
            <a:off x="5039743" y="5739170"/>
            <a:ext cx="1608031" cy="1207009"/>
          </a:xfrm>
          <a:prstGeom prst="ellipse">
            <a:avLst/>
          </a:prstGeom>
          <a:solidFill>
            <a:srgbClr val="FEDEF6"/>
          </a:solidFill>
          <a:effectLst>
            <a:softEdge rad="31750"/>
          </a:effectLst>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sz="1000" dirty="0"/>
          </a:p>
        </p:txBody>
      </p:sp>
      <p:sp>
        <p:nvSpPr>
          <p:cNvPr id="46" name="テキスト ボックス 45"/>
          <p:cNvSpPr txBox="1"/>
          <p:nvPr/>
        </p:nvSpPr>
        <p:spPr>
          <a:xfrm>
            <a:off x="5017413" y="3866691"/>
            <a:ext cx="1455456" cy="369332"/>
          </a:xfrm>
          <a:prstGeom prst="rect">
            <a:avLst/>
          </a:prstGeom>
          <a:solidFill>
            <a:srgbClr val="FE8622"/>
          </a:solidFill>
        </p:spPr>
        <p:txBody>
          <a:bodyPr wrap="square" rtlCol="0">
            <a:spAutoFit/>
          </a:bodyPr>
          <a:lstStyle/>
          <a:p>
            <a:r>
              <a:rPr lang="ja-JP" altLang="en-US" sz="1500" dirty="0" smtClean="0">
                <a:solidFill>
                  <a:schemeClr val="bg1"/>
                </a:solidFill>
              </a:rPr>
              <a:t>定員：</a:t>
            </a:r>
            <a:r>
              <a:rPr lang="ja-JP" altLang="en-US" sz="1500" b="1" dirty="0" smtClean="0">
                <a:solidFill>
                  <a:schemeClr val="bg1"/>
                </a:solidFill>
              </a:rPr>
              <a:t>１日</a:t>
            </a:r>
            <a:r>
              <a:rPr lang="en-US" altLang="ja-JP" sz="1500" b="1" dirty="0" smtClean="0">
                <a:solidFill>
                  <a:schemeClr val="bg1"/>
                </a:solidFill>
                <a:latin typeface="+mj-ea"/>
                <a:ea typeface="+mj-ea"/>
              </a:rPr>
              <a:t>10</a:t>
            </a:r>
            <a:r>
              <a:rPr lang="ja-JP" altLang="en-US" sz="1500" b="1" dirty="0" smtClean="0">
                <a:solidFill>
                  <a:schemeClr val="bg1"/>
                </a:solidFill>
                <a:latin typeface="+mj-ea"/>
                <a:ea typeface="+mj-ea"/>
              </a:rPr>
              <a:t>組</a:t>
            </a:r>
            <a:r>
              <a:rPr kumimoji="1" lang="ja-JP" altLang="en-US" dirty="0" smtClean="0">
                <a:solidFill>
                  <a:schemeClr val="bg1"/>
                </a:solidFill>
              </a:rPr>
              <a:t>　　</a:t>
            </a:r>
            <a:r>
              <a:rPr kumimoji="1" lang="ja-JP" altLang="en-US" dirty="0" smtClean="0"/>
              <a:t>　　</a:t>
            </a:r>
            <a:endParaRPr kumimoji="1" lang="ja-JP" altLang="en-US" sz="1300" dirty="0">
              <a:latin typeface="HGPｺﾞｼｯｸM" panose="020B0600000000000000" pitchFamily="50" charset="-128"/>
              <a:ea typeface="HGPｺﾞｼｯｸM" panose="020B0600000000000000" pitchFamily="50" charset="-128"/>
            </a:endParaRPr>
          </a:p>
        </p:txBody>
      </p:sp>
      <p:sp>
        <p:nvSpPr>
          <p:cNvPr id="64" name="正方形/長方形 63"/>
          <p:cNvSpPr/>
          <p:nvPr/>
        </p:nvSpPr>
        <p:spPr>
          <a:xfrm>
            <a:off x="2991808" y="4379436"/>
            <a:ext cx="2673730" cy="42333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b="1" dirty="0" smtClean="0">
                <a:solidFill>
                  <a:srgbClr val="FF0066"/>
                </a:solidFill>
              </a:rPr>
              <a:t> 　</a:t>
            </a:r>
            <a:r>
              <a:rPr kumimoji="1" lang="en-US" altLang="ja-JP" sz="900" b="1" dirty="0" smtClean="0">
                <a:solidFill>
                  <a:srgbClr val="FF0000"/>
                </a:solidFill>
              </a:rPr>
              <a:t>※</a:t>
            </a:r>
            <a:r>
              <a:rPr kumimoji="1" lang="en-US" altLang="ja-JP" sz="1200" b="1" u="sng" dirty="0" smtClean="0">
                <a:solidFill>
                  <a:srgbClr val="FF0000"/>
                </a:solidFill>
              </a:rPr>
              <a:t>3</a:t>
            </a:r>
            <a:r>
              <a:rPr kumimoji="1" lang="ja-JP" altLang="en-US" sz="1200" b="1" u="sng" dirty="0" smtClean="0">
                <a:solidFill>
                  <a:srgbClr val="FF0000"/>
                </a:solidFill>
              </a:rPr>
              <a:t>日前までに</a:t>
            </a:r>
            <a:r>
              <a:rPr kumimoji="1" lang="ja-JP" altLang="en-US" sz="1200" b="1" dirty="0" smtClean="0">
                <a:solidFill>
                  <a:srgbClr val="FF0000"/>
                </a:solidFill>
              </a:rPr>
              <a:t>お申し込みください。</a:t>
            </a:r>
            <a:r>
              <a:rPr lang="ja-JP" altLang="en-US" sz="900" b="1" dirty="0">
                <a:solidFill>
                  <a:srgbClr val="FF0000"/>
                </a:solidFill>
              </a:rPr>
              <a:t>　</a:t>
            </a:r>
            <a:endParaRPr lang="en-US" altLang="ja-JP" sz="900" b="1" dirty="0" smtClean="0">
              <a:solidFill>
                <a:srgbClr val="FF0000"/>
              </a:solidFill>
            </a:endParaRPr>
          </a:p>
        </p:txBody>
      </p:sp>
      <p:sp>
        <p:nvSpPr>
          <p:cNvPr id="68" name="テキスト ボックス 67"/>
          <p:cNvSpPr txBox="1"/>
          <p:nvPr/>
        </p:nvSpPr>
        <p:spPr>
          <a:xfrm rot="20032116">
            <a:off x="50293" y="4362735"/>
            <a:ext cx="770354" cy="323165"/>
          </a:xfrm>
          <a:prstGeom prst="rect">
            <a:avLst/>
          </a:prstGeom>
          <a:solidFill>
            <a:srgbClr val="FE8622"/>
          </a:solidFill>
        </p:spPr>
        <p:txBody>
          <a:bodyPr wrap="square" rtlCol="0">
            <a:spAutoFit/>
          </a:bodyPr>
          <a:lstStyle/>
          <a:p>
            <a:r>
              <a:rPr lang="ja-JP" altLang="en-US" sz="1500" b="1" dirty="0" smtClean="0">
                <a:solidFill>
                  <a:schemeClr val="bg1"/>
                </a:solidFill>
              </a:rPr>
              <a:t>予約制　</a:t>
            </a:r>
            <a:endParaRPr lang="ja-JP" altLang="en-US" sz="1200" dirty="0" smtClean="0">
              <a:solidFill>
                <a:schemeClr val="bg1"/>
              </a:solidFill>
            </a:endParaRPr>
          </a:p>
        </p:txBody>
      </p:sp>
      <p:sp>
        <p:nvSpPr>
          <p:cNvPr id="2" name="角丸四角形吹き出し 1"/>
          <p:cNvSpPr/>
          <p:nvPr/>
        </p:nvSpPr>
        <p:spPr>
          <a:xfrm>
            <a:off x="5039743" y="5667939"/>
            <a:ext cx="1585701" cy="1278240"/>
          </a:xfrm>
          <a:prstGeom prst="wedgeRoundRectCallout">
            <a:avLst>
              <a:gd name="adj1" fmla="val -90493"/>
              <a:gd name="adj2" fmla="val -15989"/>
              <a:gd name="adj3" fmla="val 16667"/>
            </a:avLst>
          </a:prstGeom>
          <a:ln>
            <a:prstDash val="sysDot"/>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62"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115262" y="6187277"/>
            <a:ext cx="507481" cy="60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正方形/長方形 70"/>
          <p:cNvSpPr/>
          <p:nvPr/>
        </p:nvSpPr>
        <p:spPr>
          <a:xfrm>
            <a:off x="4842882" y="5657804"/>
            <a:ext cx="1913424" cy="6183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u="sng" dirty="0" smtClean="0">
                <a:solidFill>
                  <a:schemeClr val="tx1"/>
                </a:solidFill>
                <a:latin typeface="HGP創英角ｺﾞｼｯｸUB" panose="020B0900000000000000" pitchFamily="50" charset="-128"/>
                <a:ea typeface="HGP創英角ｺﾞｼｯｸUB" panose="020B0900000000000000" pitchFamily="50" charset="-128"/>
              </a:rPr>
              <a:t>お子さん用の試食があります</a:t>
            </a:r>
            <a:endParaRPr kumimoji="1" lang="en-US" altLang="ja-JP" sz="900" b="1" u="sng"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700" b="1" dirty="0" smtClean="0">
                <a:solidFill>
                  <a:srgbClr val="FF0000"/>
                </a:solidFill>
              </a:rPr>
              <a:t>※</a:t>
            </a:r>
            <a:r>
              <a:rPr lang="ja-JP" altLang="en-US" sz="700" b="1" dirty="0" smtClean="0">
                <a:solidFill>
                  <a:srgbClr val="FF0000"/>
                </a:solidFill>
              </a:rPr>
              <a:t>アレルギーのある場合は、</a:t>
            </a:r>
            <a:endParaRPr lang="en-US" altLang="ja-JP" sz="700" b="1" dirty="0" smtClean="0">
              <a:solidFill>
                <a:srgbClr val="FF0000"/>
              </a:solidFill>
            </a:endParaRPr>
          </a:p>
          <a:p>
            <a:pPr algn="ctr"/>
            <a:r>
              <a:rPr lang="ja-JP" altLang="en-US" sz="700" b="1" dirty="0" smtClean="0">
                <a:solidFill>
                  <a:srgbClr val="FF0000"/>
                </a:solidFill>
              </a:rPr>
              <a:t>お知らせください。</a:t>
            </a:r>
            <a:endParaRPr kumimoji="1" lang="ja-JP" altLang="en-US" sz="700" b="1" dirty="0">
              <a:solidFill>
                <a:srgbClr val="FF0000"/>
              </a:solidFill>
            </a:endParaRPr>
          </a:p>
        </p:txBody>
      </p:sp>
      <p:sp>
        <p:nvSpPr>
          <p:cNvPr id="73" name="正方形/長方形 72"/>
          <p:cNvSpPr/>
          <p:nvPr/>
        </p:nvSpPr>
        <p:spPr>
          <a:xfrm>
            <a:off x="5027309" y="5995112"/>
            <a:ext cx="1229249" cy="8976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900" b="1" dirty="0" smtClean="0">
                <a:solidFill>
                  <a:schemeClr val="tx1"/>
                </a:solidFill>
              </a:rPr>
              <a:t>【</a:t>
            </a:r>
            <a:r>
              <a:rPr kumimoji="1" lang="ja-JP" altLang="en-US" sz="900" b="1" dirty="0" smtClean="0">
                <a:solidFill>
                  <a:schemeClr val="tx1"/>
                </a:solidFill>
              </a:rPr>
              <a:t>メニュー</a:t>
            </a:r>
            <a:r>
              <a:rPr lang="ja-JP" altLang="en-US" sz="900" b="1" dirty="0" smtClean="0">
                <a:solidFill>
                  <a:schemeClr val="tx1"/>
                </a:solidFill>
              </a:rPr>
              <a:t>予定</a:t>
            </a:r>
            <a:r>
              <a:rPr lang="en-US" altLang="ja-JP" sz="900" b="1" dirty="0" smtClean="0">
                <a:solidFill>
                  <a:schemeClr val="tx1"/>
                </a:solidFill>
              </a:rPr>
              <a:t>】</a:t>
            </a:r>
          </a:p>
          <a:p>
            <a:r>
              <a:rPr lang="ja-JP" altLang="en-US" sz="900" b="1" dirty="0" smtClean="0">
                <a:solidFill>
                  <a:schemeClr val="tx1"/>
                </a:solidFill>
              </a:rPr>
              <a:t>　さつま芋</a:t>
            </a:r>
            <a:r>
              <a:rPr kumimoji="1" lang="ja-JP" altLang="en-US" sz="900" b="1" dirty="0" smtClean="0">
                <a:solidFill>
                  <a:schemeClr val="tx1"/>
                </a:solidFill>
              </a:rPr>
              <a:t>蒸しパン</a:t>
            </a:r>
            <a:endParaRPr kumimoji="1" lang="en-US" altLang="ja-JP" sz="900" b="1" dirty="0" smtClean="0">
              <a:solidFill>
                <a:schemeClr val="tx1"/>
              </a:solidFill>
            </a:endParaRPr>
          </a:p>
          <a:p>
            <a:r>
              <a:rPr kumimoji="1" lang="ja-JP" altLang="en-US" sz="700" dirty="0" smtClean="0">
                <a:solidFill>
                  <a:schemeClr val="tx1"/>
                </a:solidFill>
              </a:rPr>
              <a:t>　　</a:t>
            </a:r>
            <a:r>
              <a:rPr kumimoji="1" lang="en-US" altLang="ja-JP" sz="700" dirty="0" smtClean="0">
                <a:solidFill>
                  <a:schemeClr val="tx1"/>
                </a:solidFill>
              </a:rPr>
              <a:t>※</a:t>
            </a:r>
            <a:r>
              <a:rPr kumimoji="1" lang="ja-JP" altLang="en-US" sz="700" dirty="0" smtClean="0">
                <a:solidFill>
                  <a:schemeClr val="tx1"/>
                </a:solidFill>
              </a:rPr>
              <a:t>ホットケーキミックス</a:t>
            </a:r>
            <a:r>
              <a:rPr lang="ja-JP" altLang="en-US" sz="700" dirty="0">
                <a:solidFill>
                  <a:schemeClr val="tx1"/>
                </a:solidFill>
              </a:rPr>
              <a:t>、</a:t>
            </a:r>
            <a:endParaRPr kumimoji="1" lang="en-US" altLang="ja-JP" sz="700" dirty="0" smtClean="0">
              <a:solidFill>
                <a:schemeClr val="tx1"/>
              </a:solidFill>
            </a:endParaRPr>
          </a:p>
          <a:p>
            <a:r>
              <a:rPr lang="ja-JP" altLang="en-US" sz="700" dirty="0">
                <a:solidFill>
                  <a:schemeClr val="tx1"/>
                </a:solidFill>
              </a:rPr>
              <a:t>　</a:t>
            </a:r>
            <a:r>
              <a:rPr lang="ja-JP" altLang="en-US" sz="700" dirty="0" smtClean="0">
                <a:solidFill>
                  <a:schemeClr val="tx1"/>
                </a:solidFill>
              </a:rPr>
              <a:t>　　　</a:t>
            </a:r>
            <a:r>
              <a:rPr kumimoji="1" lang="ja-JP" altLang="en-US" sz="700" dirty="0" smtClean="0">
                <a:solidFill>
                  <a:schemeClr val="tx1"/>
                </a:solidFill>
              </a:rPr>
              <a:t>調整豆乳使用</a:t>
            </a:r>
            <a:endParaRPr kumimoji="1" lang="ja-JP" altLang="en-US" sz="700" dirty="0">
              <a:solidFill>
                <a:schemeClr val="tx1"/>
              </a:solidFill>
            </a:endParaRPr>
          </a:p>
        </p:txBody>
      </p:sp>
      <p:sp>
        <p:nvSpPr>
          <p:cNvPr id="69" name="テキスト ボックス 91"/>
          <p:cNvSpPr txBox="1"/>
          <p:nvPr/>
        </p:nvSpPr>
        <p:spPr>
          <a:xfrm>
            <a:off x="707285" y="1408637"/>
            <a:ext cx="590720" cy="246221"/>
          </a:xfrm>
          <a:prstGeom prst="rect">
            <a:avLst/>
          </a:prstGeom>
          <a:solidFill>
            <a:srgbClr val="FFFFB9"/>
          </a:solidFill>
          <a:ln>
            <a:solidFill>
              <a:srgbClr val="C00000"/>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200"/>
              </a:lnSpc>
            </a:pPr>
            <a:r>
              <a:rPr lang="ja-JP" altLang="en-US" sz="1000" b="1" dirty="0">
                <a:solidFill>
                  <a:srgbClr val="C00000"/>
                </a:solidFill>
                <a:latin typeface="HG丸ｺﾞｼｯｸM-PRO" panose="020F0600000000000000" pitchFamily="50" charset="-128"/>
                <a:ea typeface="HG丸ｺﾞｼｯｸM-PRO" panose="020F0600000000000000" pitchFamily="50" charset="-128"/>
              </a:rPr>
              <a:t>幕別町</a:t>
            </a:r>
            <a:r>
              <a:rPr lang="ja-JP" altLang="en-US" sz="1200" b="1" dirty="0" smtClean="0">
                <a:solidFill>
                  <a:srgbClr val="00B050"/>
                </a:solidFill>
                <a:latin typeface="HG丸ｺﾞｼｯｸM-PRO" panose="020F0600000000000000" pitchFamily="50" charset="-128"/>
                <a:ea typeface="HG丸ｺﾞｼｯｸM-PRO" panose="020F0600000000000000" pitchFamily="50" charset="-128"/>
              </a:rPr>
              <a:t>　</a:t>
            </a:r>
            <a:endParaRPr lang="ja-JP" altLang="en-US" sz="1200" dirty="0" smtClean="0">
              <a:solidFill>
                <a:srgbClr val="00B050"/>
              </a:solidFill>
              <a:latin typeface="HG丸ｺﾞｼｯｸM-PRO" panose="020F0600000000000000" pitchFamily="50" charset="-128"/>
              <a:ea typeface="HG丸ｺﾞｼｯｸM-PRO" panose="020F0600000000000000" pitchFamily="50" charset="-128"/>
            </a:endParaRPr>
          </a:p>
        </p:txBody>
      </p:sp>
      <p:pic>
        <p:nvPicPr>
          <p:cNvPr id="70" name="図 69" descr="画面の領域"/>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832593" y="7959874"/>
            <a:ext cx="973405" cy="973405"/>
          </a:xfrm>
          <a:prstGeom prst="rect">
            <a:avLst/>
          </a:prstGeom>
        </p:spPr>
      </p:pic>
    </p:spTree>
    <p:extLst>
      <p:ext uri="{BB962C8B-B14F-4D97-AF65-F5344CB8AC3E}">
        <p14:creationId xmlns:p14="http://schemas.microsoft.com/office/powerpoint/2010/main" val="41053525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329923" y="216406"/>
            <a:ext cx="827121" cy="276999"/>
          </a:xfrm>
          <a:prstGeom prst="rect">
            <a:avLst/>
          </a:prstGeom>
          <a:noFill/>
        </p:spPr>
        <p:txBody>
          <a:bodyPr wrap="square" lIns="91440" tIns="45720" rIns="91440" bIns="45720">
            <a:spAutoFit/>
          </a:bodyPr>
          <a:lstStyle/>
          <a:p>
            <a:pPr algn="ctr"/>
            <a:endParaRPr lang="ja-JP" altLang="en-US" sz="1200" b="1" dirty="0">
              <a:ln w="1905"/>
              <a:solidFill>
                <a:srgbClr val="00B050"/>
              </a:solidFill>
              <a:effectLst>
                <a:innerShdw blurRad="69850" dist="43180" dir="5400000">
                  <a:srgbClr val="000000">
                    <a:alpha val="65000"/>
                  </a:srgbClr>
                </a:innerShdw>
              </a:effectLst>
            </a:endParaRPr>
          </a:p>
        </p:txBody>
      </p:sp>
      <p:sp>
        <p:nvSpPr>
          <p:cNvPr id="36" name="テキスト ボックス 35"/>
          <p:cNvSpPr txBox="1"/>
          <p:nvPr/>
        </p:nvSpPr>
        <p:spPr>
          <a:xfrm>
            <a:off x="318651" y="614682"/>
            <a:ext cx="3510187" cy="400110"/>
          </a:xfrm>
          <a:prstGeom prst="rect">
            <a:avLst/>
          </a:prstGeom>
          <a:noFill/>
        </p:spPr>
        <p:txBody>
          <a:bodyPr wrap="square" rtlCol="0">
            <a:spAutoFit/>
          </a:bodyPr>
          <a:lstStyle/>
          <a:p>
            <a:r>
              <a:rPr lang="ja-JP" altLang="en-US" sz="1500" b="1" dirty="0">
                <a:latin typeface="Meiryo UI" panose="020B0604030504040204" pitchFamily="50" charset="-128"/>
                <a:ea typeface="Meiryo UI" panose="020B0604030504040204" pitchFamily="50" charset="-128"/>
              </a:rPr>
              <a:t>⏰</a:t>
            </a:r>
            <a:r>
              <a:rPr lang="en-US" altLang="ja-JP" sz="1500" b="1" dirty="0" smtClean="0">
                <a:latin typeface="Meiryo UI" panose="020B0604030504040204" pitchFamily="50" charset="-128"/>
                <a:ea typeface="Meiryo UI" panose="020B0604030504040204" pitchFamily="50" charset="-128"/>
              </a:rPr>
              <a:t>9</a:t>
            </a:r>
            <a:r>
              <a:rPr lang="ja-JP" altLang="en-US" sz="1500" b="1" dirty="0" smtClean="0">
                <a:latin typeface="Meiryo UI" panose="020B0604030504040204" pitchFamily="50" charset="-128"/>
                <a:ea typeface="Meiryo UI" panose="020B0604030504040204" pitchFamily="50" charset="-128"/>
              </a:rPr>
              <a:t>：</a:t>
            </a:r>
            <a:r>
              <a:rPr lang="en-US" altLang="ja-JP" sz="1500" b="1" dirty="0" smtClean="0">
                <a:latin typeface="Meiryo UI" panose="020B0604030504040204" pitchFamily="50" charset="-128"/>
                <a:ea typeface="Meiryo UI" panose="020B0604030504040204" pitchFamily="50" charset="-128"/>
              </a:rPr>
              <a:t>20</a:t>
            </a:r>
            <a:r>
              <a:rPr lang="ja-JP" altLang="en-US" sz="1500" b="1" dirty="0" smtClean="0">
                <a:latin typeface="Meiryo UI" panose="020B0604030504040204" pitchFamily="50" charset="-128"/>
                <a:ea typeface="Meiryo UI" panose="020B0604030504040204" pitchFamily="50" charset="-128"/>
              </a:rPr>
              <a:t>～</a:t>
            </a:r>
            <a:r>
              <a:rPr lang="ja-JP" altLang="en-US" sz="2000" b="1" dirty="0" smtClean="0">
                <a:solidFill>
                  <a:srgbClr val="FF0000"/>
                </a:solidFill>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受付</a:t>
            </a:r>
            <a:r>
              <a:rPr lang="ja-JP" altLang="en-US" b="1" dirty="0" smtClean="0">
                <a:solidFill>
                  <a:srgbClr val="FF0000"/>
                </a:solidFill>
                <a:latin typeface="メイリオ" panose="020B0604030504040204" pitchFamily="50" charset="-128"/>
                <a:ea typeface="メイリオ" panose="020B0604030504040204" pitchFamily="50" charset="-128"/>
              </a:rPr>
              <a:t>☀</a:t>
            </a:r>
            <a:endParaRPr lang="en-US" altLang="ja-JP" b="1" dirty="0" smtClean="0">
              <a:solidFill>
                <a:srgbClr val="FF0000"/>
              </a:solidFill>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29923" y="1106009"/>
            <a:ext cx="5167380" cy="369332"/>
          </a:xfrm>
          <a:prstGeom prst="rect">
            <a:avLst/>
          </a:prstGeom>
          <a:noFill/>
        </p:spPr>
        <p:txBody>
          <a:bodyPr wrap="square" rtlCol="0">
            <a:spAutoFit/>
          </a:bodyPr>
          <a:lstStyle/>
          <a:p>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9</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30</a:t>
            </a:r>
            <a:r>
              <a:rPr lang="ja-JP" altLang="en-US" sz="1500" b="1"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自己紹介・親子あそび</a:t>
            </a:r>
            <a:endParaRPr lang="en-US" altLang="ja-JP" b="1" dirty="0" smtClean="0">
              <a:latin typeface="メイリオ" panose="020B0604030504040204" pitchFamily="50" charset="-128"/>
              <a:ea typeface="メイリオ" panose="020B0604030504040204" pitchFamily="50" charset="-128"/>
            </a:endParaRPr>
          </a:p>
        </p:txBody>
      </p:sp>
      <p:sp>
        <p:nvSpPr>
          <p:cNvPr id="42" name="テキスト ボックス 41"/>
          <p:cNvSpPr txBox="1"/>
          <p:nvPr/>
        </p:nvSpPr>
        <p:spPr>
          <a:xfrm>
            <a:off x="183579" y="8096193"/>
            <a:ext cx="4330350" cy="400110"/>
          </a:xfrm>
          <a:prstGeom prst="rect">
            <a:avLst/>
          </a:prstGeom>
          <a:noFill/>
        </p:spPr>
        <p:txBody>
          <a:bodyPr wrap="square" rtlCol="0">
            <a:spAutoFit/>
          </a:bodyPr>
          <a:lstStyle/>
          <a:p>
            <a:r>
              <a:rPr lang="ja-JP" altLang="en-US" sz="1500" b="1" dirty="0" smtClean="0">
                <a:latin typeface="メイリオ" panose="020B0604030504040204" pitchFamily="50" charset="-128"/>
                <a:ea typeface="メイリオ" panose="020B0604030504040204" pitchFamily="50" charset="-128"/>
              </a:rPr>
              <a:t>　⏰</a:t>
            </a:r>
            <a:r>
              <a:rPr lang="en-US" altLang="ja-JP" sz="1500" b="1" dirty="0" smtClean="0">
                <a:latin typeface="メイリオ" panose="020B0604030504040204" pitchFamily="50" charset="-128"/>
                <a:ea typeface="メイリオ" panose="020B0604030504040204" pitchFamily="50" charset="-128"/>
              </a:rPr>
              <a:t>11</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00</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11</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30</a:t>
            </a:r>
            <a:r>
              <a:rPr lang="ja-JP" altLang="en-US" sz="2000" b="1"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終了</a:t>
            </a:r>
            <a:r>
              <a:rPr lang="ja-JP" altLang="en-US" b="1" dirty="0">
                <a:solidFill>
                  <a:srgbClr val="FFC000"/>
                </a:solidFill>
                <a:latin typeface="メイリオ" panose="020B0604030504040204" pitchFamily="50" charset="-128"/>
                <a:ea typeface="メイリオ" panose="020B0604030504040204" pitchFamily="50" charset="-128"/>
              </a:rPr>
              <a:t>👋</a:t>
            </a:r>
            <a:endParaRPr lang="en-US" altLang="ja-JP" dirty="0" smtClean="0">
              <a:latin typeface="メイリオ" panose="020B0604030504040204" pitchFamily="50" charset="-128"/>
              <a:ea typeface="メイリオ" panose="020B0604030504040204" pitchFamily="50" charset="-128"/>
            </a:endParaRPr>
          </a:p>
        </p:txBody>
      </p:sp>
      <p:cxnSp>
        <p:nvCxnSpPr>
          <p:cNvPr id="3" name="直線コネクタ 2"/>
          <p:cNvCxnSpPr/>
          <p:nvPr/>
        </p:nvCxnSpPr>
        <p:spPr>
          <a:xfrm>
            <a:off x="100770" y="146133"/>
            <a:ext cx="2397571" cy="4009"/>
          </a:xfrm>
          <a:prstGeom prst="line">
            <a:avLst/>
          </a:prstGeom>
          <a:ln>
            <a:solidFill>
              <a:srgbClr val="00B050"/>
            </a:solidFill>
          </a:ln>
        </p:spPr>
        <p:style>
          <a:lnRef idx="2">
            <a:schemeClr val="accent3"/>
          </a:lnRef>
          <a:fillRef idx="0">
            <a:schemeClr val="accent3"/>
          </a:fillRef>
          <a:effectRef idx="1">
            <a:schemeClr val="accent3"/>
          </a:effectRef>
          <a:fontRef idx="minor">
            <a:schemeClr val="tx1"/>
          </a:fontRef>
        </p:style>
      </p:cxnSp>
      <p:sp>
        <p:nvSpPr>
          <p:cNvPr id="58" name="テキスト ボックス 57"/>
          <p:cNvSpPr txBox="1"/>
          <p:nvPr/>
        </p:nvSpPr>
        <p:spPr>
          <a:xfrm>
            <a:off x="577140" y="7474980"/>
            <a:ext cx="1986855" cy="246221"/>
          </a:xfrm>
          <a:prstGeom prst="rect">
            <a:avLst/>
          </a:prstGeom>
          <a:noFill/>
        </p:spPr>
        <p:txBody>
          <a:bodyPr wrap="square" rtlCol="0">
            <a:spAutoFit/>
          </a:bodyPr>
          <a:lstStyle/>
          <a:p>
            <a:r>
              <a:rPr kumimoji="1" lang="ja-JP" altLang="en-US" sz="1000" b="1" dirty="0" smtClean="0">
                <a:solidFill>
                  <a:srgbClr val="00B050"/>
                </a:solidFill>
              </a:rPr>
              <a:t>身長・体重も測れますよ♪</a:t>
            </a:r>
            <a:endParaRPr kumimoji="1" lang="ja-JP" altLang="en-US" sz="1000" b="1" dirty="0">
              <a:solidFill>
                <a:srgbClr val="00B050"/>
              </a:solidFill>
            </a:endParaRPr>
          </a:p>
        </p:txBody>
      </p:sp>
      <p:sp>
        <p:nvSpPr>
          <p:cNvPr id="60" name="テキスト ボックス 59"/>
          <p:cNvSpPr txBox="1"/>
          <p:nvPr/>
        </p:nvSpPr>
        <p:spPr>
          <a:xfrm>
            <a:off x="2614812" y="-13391"/>
            <a:ext cx="1336162" cy="369332"/>
          </a:xfrm>
          <a:prstGeom prst="rect">
            <a:avLst/>
          </a:prstGeom>
          <a:noFill/>
        </p:spPr>
        <p:txBody>
          <a:bodyPr wrap="square" rtlCol="0">
            <a:spAutoFit/>
          </a:bodyPr>
          <a:lstStyle/>
          <a:p>
            <a:r>
              <a:rPr lang="ja-JP" altLang="en-US" b="1" dirty="0" smtClean="0">
                <a:latin typeface="+mj-ea"/>
                <a:ea typeface="+mj-ea"/>
              </a:rPr>
              <a:t>当日</a:t>
            </a:r>
            <a:r>
              <a:rPr lang="ja-JP" altLang="en-US" b="1" dirty="0">
                <a:latin typeface="+mj-ea"/>
                <a:ea typeface="+mj-ea"/>
              </a:rPr>
              <a:t>の流れ</a:t>
            </a:r>
            <a:endParaRPr kumimoji="1" lang="ja-JP" altLang="en-US" b="1" dirty="0">
              <a:latin typeface="+mj-ea"/>
              <a:ea typeface="+mj-ea"/>
            </a:endParaRPr>
          </a:p>
        </p:txBody>
      </p:sp>
      <p:sp>
        <p:nvSpPr>
          <p:cNvPr id="61" name="テキスト ボックス 60"/>
          <p:cNvSpPr txBox="1"/>
          <p:nvPr/>
        </p:nvSpPr>
        <p:spPr>
          <a:xfrm>
            <a:off x="329923" y="2776582"/>
            <a:ext cx="4603713" cy="369332"/>
          </a:xfrm>
          <a:prstGeom prst="rect">
            <a:avLst/>
          </a:prstGeom>
          <a:noFill/>
        </p:spPr>
        <p:txBody>
          <a:bodyPr wrap="square" rtlCol="0">
            <a:spAutoFit/>
          </a:bodyPr>
          <a:lstStyle/>
          <a:p>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10</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00</a:t>
            </a:r>
            <a:r>
              <a:rPr lang="ja-JP" altLang="en-US" sz="1500" b="1"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「手づかみ</a:t>
            </a:r>
            <a:r>
              <a:rPr lang="ja-JP" altLang="en-US" b="1" dirty="0">
                <a:latin typeface="メイリオ" panose="020B0604030504040204" pitchFamily="50" charset="-128"/>
                <a:ea typeface="メイリオ" panose="020B0604030504040204" pitchFamily="50" charset="-128"/>
              </a:rPr>
              <a:t>おやつ」の</a:t>
            </a:r>
            <a:r>
              <a:rPr lang="ja-JP" altLang="en-US" b="1" dirty="0" smtClean="0">
                <a:latin typeface="メイリオ" panose="020B0604030504040204" pitchFamily="50" charset="-128"/>
                <a:ea typeface="メイリオ" panose="020B0604030504040204" pitchFamily="50" charset="-128"/>
              </a:rPr>
              <a:t>試食</a:t>
            </a:r>
            <a:endParaRPr lang="en-US" altLang="ja-JP" b="1" dirty="0" smtClean="0">
              <a:latin typeface="メイリオ" panose="020B0604030504040204" pitchFamily="50" charset="-128"/>
              <a:ea typeface="メイリオ" panose="020B0604030504040204" pitchFamily="50" charset="-128"/>
            </a:endParaRPr>
          </a:p>
        </p:txBody>
      </p:sp>
      <p:cxnSp>
        <p:nvCxnSpPr>
          <p:cNvPr id="62" name="直線コネクタ 61"/>
          <p:cNvCxnSpPr/>
          <p:nvPr/>
        </p:nvCxnSpPr>
        <p:spPr>
          <a:xfrm>
            <a:off x="4044238" y="150142"/>
            <a:ext cx="2397571" cy="4009"/>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sp>
        <p:nvSpPr>
          <p:cNvPr id="63" name="テキスト ボックス 62"/>
          <p:cNvSpPr txBox="1"/>
          <p:nvPr/>
        </p:nvSpPr>
        <p:spPr>
          <a:xfrm>
            <a:off x="351592" y="5838362"/>
            <a:ext cx="4054576" cy="400110"/>
          </a:xfrm>
          <a:prstGeom prst="rect">
            <a:avLst/>
          </a:prstGeom>
          <a:noFill/>
        </p:spPr>
        <p:txBody>
          <a:bodyPr wrap="square" rtlCol="0">
            <a:spAutoFit/>
          </a:bodyPr>
          <a:lstStyle/>
          <a:p>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11</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00</a:t>
            </a:r>
            <a:r>
              <a:rPr lang="ja-JP" altLang="en-US" sz="1500" b="1"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個別相談</a:t>
            </a:r>
            <a:r>
              <a:rPr lang="ja-JP" altLang="en-US" sz="2000" b="1" dirty="0" smtClean="0">
                <a:latin typeface="メイリオ" panose="020B0604030504040204" pitchFamily="50" charset="-128"/>
                <a:ea typeface="メイリオ" panose="020B0604030504040204" pitchFamily="50" charset="-128"/>
              </a:rPr>
              <a:t>　　　</a:t>
            </a:r>
            <a:endParaRPr lang="en-US" altLang="ja-JP" sz="2000" b="1" dirty="0" smtClean="0">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3867934" y="8096193"/>
            <a:ext cx="1559446" cy="461665"/>
          </a:xfrm>
          <a:prstGeom prst="rect">
            <a:avLst/>
          </a:prstGeom>
          <a:noFill/>
        </p:spPr>
        <p:txBody>
          <a:bodyPr wrap="square" rtlCol="0">
            <a:spAutoFit/>
          </a:bodyPr>
          <a:lstStyle/>
          <a:p>
            <a:r>
              <a:rPr lang="ja-JP" altLang="en-US" sz="1200" dirty="0" smtClean="0"/>
              <a:t> 個別相談が終わったら、順次終了です。</a:t>
            </a:r>
            <a:endParaRPr lang="en-US" altLang="ja-JP" sz="1200" dirty="0" smtClean="0"/>
          </a:p>
        </p:txBody>
      </p:sp>
      <p:sp>
        <p:nvSpPr>
          <p:cNvPr id="21" name="テキスト ボックス 20"/>
          <p:cNvSpPr txBox="1"/>
          <p:nvPr/>
        </p:nvSpPr>
        <p:spPr>
          <a:xfrm>
            <a:off x="351592" y="3395520"/>
            <a:ext cx="5078563" cy="369332"/>
          </a:xfrm>
          <a:prstGeom prst="rect">
            <a:avLst/>
          </a:prstGeom>
          <a:noFill/>
        </p:spPr>
        <p:txBody>
          <a:bodyPr wrap="square" rtlCol="0">
            <a:spAutoFit/>
          </a:bodyPr>
          <a:lstStyle/>
          <a:p>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10</a:t>
            </a:r>
            <a:r>
              <a:rPr lang="ja-JP" altLang="en-US" sz="1500" b="1" dirty="0" smtClean="0">
                <a:latin typeface="メイリオ" panose="020B0604030504040204" pitchFamily="50" charset="-128"/>
                <a:ea typeface="メイリオ" panose="020B0604030504040204" pitchFamily="50" charset="-128"/>
              </a:rPr>
              <a:t>：</a:t>
            </a:r>
            <a:r>
              <a:rPr lang="en-US" altLang="ja-JP" sz="1500" b="1" dirty="0" smtClean="0">
                <a:latin typeface="メイリオ" panose="020B0604030504040204" pitchFamily="50" charset="-128"/>
                <a:ea typeface="メイリオ" panose="020B0604030504040204" pitchFamily="50" charset="-128"/>
              </a:rPr>
              <a:t>20</a:t>
            </a:r>
            <a:r>
              <a:rPr lang="ja-JP" altLang="en-US" sz="1500" b="1" dirty="0" smtClean="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ミニ講話（食事・歯みがき）</a:t>
            </a:r>
            <a:endParaRPr lang="en-US" altLang="ja-JP" b="1" dirty="0" smtClean="0">
              <a:latin typeface="メイリオ" panose="020B0604030504040204" pitchFamily="50" charset="-128"/>
              <a:ea typeface="メイリオ" panose="020B0604030504040204" pitchFamily="50" charset="-128"/>
            </a:endParaRPr>
          </a:p>
        </p:txBody>
      </p:sp>
      <p:sp>
        <p:nvSpPr>
          <p:cNvPr id="2" name="角丸四角形吹き出し 1"/>
          <p:cNvSpPr/>
          <p:nvPr/>
        </p:nvSpPr>
        <p:spPr>
          <a:xfrm>
            <a:off x="3737952" y="7954192"/>
            <a:ext cx="1872208" cy="720080"/>
          </a:xfrm>
          <a:prstGeom prst="wedgeRoundRectCallout">
            <a:avLst>
              <a:gd name="adj1" fmla="val -75297"/>
              <a:gd name="adj2" fmla="val -3086"/>
              <a:gd name="adj3" fmla="val 16667"/>
            </a:avLst>
          </a:prstGeom>
          <a:noFill/>
          <a:ln>
            <a:solidFill>
              <a:srgbClr val="00B05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5143660" y="899592"/>
            <a:ext cx="1517630" cy="864096"/>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dirty="0" smtClean="0">
                <a:latin typeface="HG丸ｺﾞｼｯｸM-PRO" panose="020F0600000000000000" pitchFamily="50" charset="-128"/>
                <a:ea typeface="HG丸ｺﾞｼｯｸM-PRO" panose="020F0600000000000000" pitchFamily="50" charset="-128"/>
              </a:rPr>
              <a:t>もっとたくさん声かけしようと思った。音楽だけではなく、絵本も取り入れようと思った♪</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23" name="正方形/長方形 22"/>
          <p:cNvSpPr/>
          <p:nvPr/>
        </p:nvSpPr>
        <p:spPr>
          <a:xfrm rot="20894769">
            <a:off x="5014788" y="689608"/>
            <a:ext cx="923324" cy="25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参加者の声</a:t>
            </a:r>
            <a:endParaRPr kumimoji="1" lang="ja-JP" altLang="en-US" sz="1000" dirty="0"/>
          </a:p>
        </p:txBody>
      </p:sp>
      <p:sp>
        <p:nvSpPr>
          <p:cNvPr id="27" name="正方形/長方形 26"/>
          <p:cNvSpPr/>
          <p:nvPr/>
        </p:nvSpPr>
        <p:spPr>
          <a:xfrm>
            <a:off x="5434960" y="4259666"/>
            <a:ext cx="1283997" cy="864096"/>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dirty="0" smtClean="0">
                <a:latin typeface="HG丸ｺﾞｼｯｸM-PRO" panose="020F0600000000000000" pitchFamily="50" charset="-128"/>
                <a:ea typeface="HG丸ｺﾞｼｯｸM-PRO" panose="020F0600000000000000" pitchFamily="50" charset="-128"/>
              </a:rPr>
              <a:t>こども同士見つめあったり、関わろうとする姿を見れて</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よかった♡</a:t>
            </a:r>
            <a:endParaRPr kumimoji="1" lang="ja-JP" altLang="en-US" sz="900" dirty="0">
              <a:latin typeface="HG丸ｺﾞｼｯｸM-PRO" panose="020F0600000000000000" pitchFamily="50" charset="-128"/>
              <a:ea typeface="HG丸ｺﾞｼｯｸM-PRO" panose="020F0600000000000000" pitchFamily="50" charset="-128"/>
            </a:endParaRPr>
          </a:p>
        </p:txBody>
      </p:sp>
      <p:sp>
        <p:nvSpPr>
          <p:cNvPr id="6" name="円/楕円 5"/>
          <p:cNvSpPr/>
          <p:nvPr/>
        </p:nvSpPr>
        <p:spPr>
          <a:xfrm>
            <a:off x="351592" y="1644321"/>
            <a:ext cx="2121556" cy="864096"/>
          </a:xfrm>
          <a:prstGeom prst="ellipse">
            <a:avLst/>
          </a:prstGeom>
          <a:solidFill>
            <a:srgbClr val="FE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351592" y="1860867"/>
            <a:ext cx="2212403" cy="553998"/>
          </a:xfrm>
          <a:prstGeom prst="rect">
            <a:avLst/>
          </a:prstGeom>
          <a:noFill/>
        </p:spPr>
        <p:txBody>
          <a:bodyPr wrap="square" rtlCol="0">
            <a:spAutoFit/>
          </a:bodyPr>
          <a:lstStyle/>
          <a:p>
            <a:r>
              <a:rPr kumimoji="1" lang="ja-JP" altLang="en-US" sz="1000" dirty="0" smtClean="0"/>
              <a:t>絵本のよみきかせやあそびの紹介など音楽をかけて楽しく遊びます</a:t>
            </a:r>
            <a:r>
              <a:rPr lang="ja-JP" altLang="en-US" sz="1000" dirty="0" smtClean="0"/>
              <a:t>♪</a:t>
            </a:r>
            <a:endParaRPr lang="en-US" altLang="ja-JP" sz="1000" dirty="0" smtClean="0"/>
          </a:p>
          <a:p>
            <a:r>
              <a:rPr lang="ja-JP" altLang="en-US" sz="900" dirty="0"/>
              <a:t>（</a:t>
            </a:r>
            <a:r>
              <a:rPr lang="ja-JP" altLang="en-US" sz="900" dirty="0" smtClean="0"/>
              <a:t>担当：子育て</a:t>
            </a:r>
            <a:r>
              <a:rPr lang="ja-JP" altLang="en-US" sz="900" dirty="0"/>
              <a:t>支援</a:t>
            </a:r>
            <a:r>
              <a:rPr lang="ja-JP" altLang="en-US" sz="900" dirty="0" smtClean="0"/>
              <a:t>センター</a:t>
            </a:r>
            <a:r>
              <a:rPr lang="ja-JP" altLang="en-US" sz="900" b="1" dirty="0" smtClean="0">
                <a:solidFill>
                  <a:srgbClr val="FF0000"/>
                </a:solidFill>
              </a:rPr>
              <a:t>保育士</a:t>
            </a:r>
            <a:r>
              <a:rPr lang="ja-JP" altLang="en-US" sz="900" dirty="0" smtClean="0"/>
              <a:t>）</a:t>
            </a:r>
            <a:endParaRPr lang="en-US" altLang="ja-JP" sz="900" dirty="0" smtClean="0"/>
          </a:p>
        </p:txBody>
      </p:sp>
      <p:sp>
        <p:nvSpPr>
          <p:cNvPr id="34" name="円/楕円 33"/>
          <p:cNvSpPr/>
          <p:nvPr/>
        </p:nvSpPr>
        <p:spPr>
          <a:xfrm>
            <a:off x="453409" y="3780405"/>
            <a:ext cx="2087686" cy="1015012"/>
          </a:xfrm>
          <a:prstGeom prst="ellipse">
            <a:avLst/>
          </a:prstGeom>
          <a:solidFill>
            <a:srgbClr val="FE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1380430" y="4808351"/>
            <a:ext cx="2185436" cy="1030011"/>
          </a:xfrm>
          <a:prstGeom prst="ellipse">
            <a:avLst/>
          </a:prstGeom>
          <a:solidFill>
            <a:srgbClr val="FE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571707" y="4874562"/>
            <a:ext cx="2060848" cy="925894"/>
          </a:xfrm>
          <a:prstGeom prst="rect">
            <a:avLst/>
          </a:prstGeom>
          <a:noFill/>
        </p:spPr>
        <p:txBody>
          <a:bodyPr wrap="square" rtlCol="0">
            <a:spAutoFit/>
          </a:bodyPr>
          <a:lstStyle/>
          <a:p>
            <a:pPr>
              <a:lnSpc>
                <a:spcPts val="1300"/>
              </a:lnSpc>
            </a:pPr>
            <a:r>
              <a:rPr lang="ja-JP" altLang="en-US" sz="1000" dirty="0" smtClean="0"/>
              <a:t> かわいい歯が生えてきたら、</a:t>
            </a:r>
            <a:endParaRPr lang="en-US" altLang="ja-JP" sz="1000" dirty="0" smtClean="0"/>
          </a:p>
          <a:p>
            <a:pPr>
              <a:lnSpc>
                <a:spcPts val="1300"/>
              </a:lnSpc>
            </a:pPr>
            <a:r>
              <a:rPr lang="ja-JP" altLang="en-US" sz="1000" dirty="0" smtClean="0"/>
              <a:t>歯みがきをしましょう。虫歯予防のヒント、いやがる子の歯みがき</a:t>
            </a:r>
            <a:r>
              <a:rPr lang="ja-JP" altLang="en-US" sz="1000" dirty="0"/>
              <a:t>の</a:t>
            </a:r>
            <a:r>
              <a:rPr lang="ja-JP" altLang="en-US" sz="1000" dirty="0" smtClean="0"/>
              <a:t>コツ</a:t>
            </a:r>
            <a:r>
              <a:rPr lang="ja-JP" altLang="en-US" sz="1000" dirty="0"/>
              <a:t>を</a:t>
            </a:r>
            <a:r>
              <a:rPr lang="ja-JP" altLang="en-US" sz="1000" dirty="0" smtClean="0"/>
              <a:t>お伝えします。</a:t>
            </a:r>
            <a:endParaRPr lang="en-US" altLang="ja-JP" sz="1000" dirty="0" smtClean="0"/>
          </a:p>
          <a:p>
            <a:pPr>
              <a:lnSpc>
                <a:spcPts val="1300"/>
              </a:lnSpc>
            </a:pPr>
            <a:r>
              <a:rPr lang="ja-JP" altLang="en-US" sz="1000" dirty="0" smtClean="0"/>
              <a:t>　　</a:t>
            </a:r>
            <a:r>
              <a:rPr lang="ja-JP" altLang="en-US" sz="900" dirty="0" smtClean="0"/>
              <a:t>（担当：</a:t>
            </a:r>
            <a:r>
              <a:rPr lang="ja-JP" altLang="en-US" sz="900" b="1" dirty="0" smtClean="0">
                <a:solidFill>
                  <a:srgbClr val="FF0000"/>
                </a:solidFill>
              </a:rPr>
              <a:t>歯科衛生士</a:t>
            </a:r>
            <a:r>
              <a:rPr lang="ja-JP" altLang="en-US" sz="900" dirty="0" smtClean="0"/>
              <a:t>）</a:t>
            </a:r>
            <a:endParaRPr lang="en-US" altLang="ja-JP" sz="900" dirty="0" smtClean="0"/>
          </a:p>
        </p:txBody>
      </p:sp>
      <p:sp>
        <p:nvSpPr>
          <p:cNvPr id="40" name="テキスト ボックス 39"/>
          <p:cNvSpPr txBox="1"/>
          <p:nvPr/>
        </p:nvSpPr>
        <p:spPr>
          <a:xfrm>
            <a:off x="633224" y="3869523"/>
            <a:ext cx="1806584" cy="925894"/>
          </a:xfrm>
          <a:prstGeom prst="rect">
            <a:avLst/>
          </a:prstGeom>
          <a:noFill/>
        </p:spPr>
        <p:txBody>
          <a:bodyPr wrap="square" rtlCol="0">
            <a:spAutoFit/>
          </a:bodyPr>
          <a:lstStyle/>
          <a:p>
            <a:pPr>
              <a:lnSpc>
                <a:spcPts val="1300"/>
              </a:lnSpc>
            </a:pPr>
            <a:r>
              <a:rPr lang="ja-JP" altLang="en-US" sz="1000" dirty="0" smtClean="0"/>
              <a:t>かむ力がついてきたら、軟飯にチャレンジ。１歳に向けて、家族と一緒に食事ができるよう準備していきましょう。</a:t>
            </a:r>
            <a:endParaRPr lang="en-US" altLang="ja-JP" sz="1000" dirty="0" smtClean="0"/>
          </a:p>
          <a:p>
            <a:pPr>
              <a:lnSpc>
                <a:spcPts val="1300"/>
              </a:lnSpc>
            </a:pPr>
            <a:r>
              <a:rPr lang="ja-JP" altLang="en-US" sz="900" dirty="0" smtClean="0"/>
              <a:t>　（担当：</a:t>
            </a:r>
            <a:r>
              <a:rPr lang="ja-JP" altLang="en-US" sz="900" b="1" dirty="0" smtClean="0">
                <a:solidFill>
                  <a:srgbClr val="FF0000"/>
                </a:solidFill>
              </a:rPr>
              <a:t>管理栄養士）</a:t>
            </a:r>
            <a:endParaRPr lang="en-US" altLang="ja-JP" sz="900" dirty="0"/>
          </a:p>
        </p:txBody>
      </p:sp>
      <p:sp>
        <p:nvSpPr>
          <p:cNvPr id="41" name="円/楕円 40"/>
          <p:cNvSpPr/>
          <p:nvPr/>
        </p:nvSpPr>
        <p:spPr>
          <a:xfrm>
            <a:off x="453409" y="6238472"/>
            <a:ext cx="2354164" cy="1098257"/>
          </a:xfrm>
          <a:prstGeom prst="ellipse">
            <a:avLst/>
          </a:prstGeom>
          <a:solidFill>
            <a:srgbClr val="FE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42"/>
          <p:cNvSpPr/>
          <p:nvPr/>
        </p:nvSpPr>
        <p:spPr>
          <a:xfrm>
            <a:off x="4524250" y="6675992"/>
            <a:ext cx="1560218" cy="798988"/>
          </a:xfrm>
          <a:prstGeom prst="ellipse">
            <a:avLst/>
          </a:prstGeom>
          <a:solidFill>
            <a:srgbClr val="FEDE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テキスト ボックス 43"/>
          <p:cNvSpPr txBox="1"/>
          <p:nvPr/>
        </p:nvSpPr>
        <p:spPr>
          <a:xfrm>
            <a:off x="679701" y="6489918"/>
            <a:ext cx="2211172" cy="738664"/>
          </a:xfrm>
          <a:prstGeom prst="rect">
            <a:avLst/>
          </a:prstGeom>
          <a:noFill/>
        </p:spPr>
        <p:txBody>
          <a:bodyPr wrap="square" rtlCol="0">
            <a:spAutoFit/>
          </a:bodyPr>
          <a:lstStyle/>
          <a:p>
            <a:r>
              <a:rPr lang="ja-JP" altLang="en-US" sz="1200" dirty="0" smtClean="0"/>
              <a:t> </a:t>
            </a:r>
            <a:r>
              <a:rPr lang="ja-JP" altLang="en-US" sz="1000" dirty="0" smtClean="0"/>
              <a:t>「これでいいのかな</a:t>
            </a:r>
            <a:r>
              <a:rPr lang="en-US" altLang="ja-JP" sz="1000" dirty="0" smtClean="0"/>
              <a:t>…</a:t>
            </a:r>
            <a:r>
              <a:rPr lang="ja-JP" altLang="en-US" sz="1000" dirty="0" smtClean="0"/>
              <a:t>？」と不安になる育児。お子さんへの声かけや関わり、上の子との関係など、一緒にお話ししましょう。</a:t>
            </a:r>
            <a:r>
              <a:rPr lang="ja-JP" altLang="en-US" sz="900" dirty="0" smtClean="0"/>
              <a:t>（担当：</a:t>
            </a:r>
            <a:r>
              <a:rPr lang="ja-JP" altLang="en-US" sz="900" b="1" dirty="0" smtClean="0">
                <a:solidFill>
                  <a:srgbClr val="FF0000"/>
                </a:solidFill>
              </a:rPr>
              <a:t>保健師</a:t>
            </a:r>
            <a:r>
              <a:rPr lang="ja-JP" altLang="en-US" sz="900" dirty="0" smtClean="0"/>
              <a:t>）</a:t>
            </a:r>
            <a:endParaRPr lang="en-US" altLang="ja-JP" sz="900" dirty="0" smtClean="0"/>
          </a:p>
        </p:txBody>
      </p:sp>
      <p:sp>
        <p:nvSpPr>
          <p:cNvPr id="46" name="テキスト ボックス 45"/>
          <p:cNvSpPr txBox="1"/>
          <p:nvPr/>
        </p:nvSpPr>
        <p:spPr>
          <a:xfrm>
            <a:off x="4544829" y="6860042"/>
            <a:ext cx="2079302" cy="430887"/>
          </a:xfrm>
          <a:prstGeom prst="rect">
            <a:avLst/>
          </a:prstGeom>
          <a:noFill/>
        </p:spPr>
        <p:txBody>
          <a:bodyPr wrap="square" rtlCol="0">
            <a:spAutoFit/>
          </a:bodyPr>
          <a:lstStyle/>
          <a:p>
            <a:r>
              <a:rPr lang="ja-JP" altLang="en-US" sz="1000" dirty="0" smtClean="0"/>
              <a:t>卒乳や母乳の悩みは、</a:t>
            </a:r>
            <a:endParaRPr lang="en-US" altLang="ja-JP" sz="1000" dirty="0" smtClean="0"/>
          </a:p>
          <a:p>
            <a:r>
              <a:rPr lang="ja-JP" altLang="en-US" sz="1000" b="1" dirty="0" smtClean="0">
                <a:solidFill>
                  <a:srgbClr val="FF0000"/>
                </a:solidFill>
              </a:rPr>
              <a:t>助産師</a:t>
            </a:r>
            <a:r>
              <a:rPr lang="ja-JP" altLang="en-US" sz="1000" dirty="0" smtClean="0"/>
              <a:t>がアドバイスします</a:t>
            </a:r>
            <a:r>
              <a:rPr lang="ja-JP" altLang="en-US" sz="1200" dirty="0" smtClean="0"/>
              <a:t>。</a:t>
            </a:r>
            <a:endParaRPr lang="en-US" altLang="ja-JP" sz="1200" dirty="0" smtClean="0"/>
          </a:p>
        </p:txBody>
      </p:sp>
      <p:sp>
        <p:nvSpPr>
          <p:cNvPr id="47" name="正方形/長方形 46"/>
          <p:cNvSpPr/>
          <p:nvPr/>
        </p:nvSpPr>
        <p:spPr>
          <a:xfrm>
            <a:off x="5473295" y="2599680"/>
            <a:ext cx="1135761" cy="723135"/>
          </a:xfrm>
          <a:prstGeom prst="rect">
            <a:avLst/>
          </a:prstGeom>
          <a:ln w="12700"/>
        </p:spPr>
        <p:style>
          <a:lnRef idx="2">
            <a:schemeClr val="accent6"/>
          </a:lnRef>
          <a:fillRef idx="1">
            <a:schemeClr val="lt1"/>
          </a:fillRef>
          <a:effectRef idx="0">
            <a:schemeClr val="accent6"/>
          </a:effectRef>
          <a:fontRef idx="minor">
            <a:schemeClr val="dk1"/>
          </a:fontRef>
        </p:style>
        <p:txBody>
          <a:bodyPr rtlCol="0" anchor="ctr"/>
          <a:lstStyle/>
          <a:p>
            <a:r>
              <a:rPr kumimoji="1" lang="ja-JP" altLang="en-US" sz="900" dirty="0" smtClean="0">
                <a:latin typeface="HG丸ｺﾞｼｯｸM-PRO" panose="020F0600000000000000" pitchFamily="50" charset="-128"/>
                <a:ea typeface="HG丸ｺﾞｼｯｸM-PRO" panose="020F0600000000000000" pitchFamily="50" charset="-128"/>
              </a:rPr>
              <a:t>食事のとり分け、</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歯みがきの方法、</a:t>
            </a:r>
            <a:endParaRPr kumimoji="1" lang="en-US" altLang="ja-JP" sz="900" dirty="0" smtClean="0">
              <a:latin typeface="HG丸ｺﾞｼｯｸM-PRO" panose="020F0600000000000000" pitchFamily="50" charset="-128"/>
              <a:ea typeface="HG丸ｺﾞｼｯｸM-PRO" panose="020F0600000000000000" pitchFamily="50" charset="-128"/>
            </a:endParaRPr>
          </a:p>
          <a:p>
            <a:r>
              <a:rPr kumimoji="1" lang="ja-JP" altLang="en-US" sz="900" dirty="0" smtClean="0">
                <a:latin typeface="HG丸ｺﾞｼｯｸM-PRO" panose="020F0600000000000000" pitchFamily="50" charset="-128"/>
                <a:ea typeface="HG丸ｺﾞｼｯｸM-PRO" panose="020F0600000000000000" pitchFamily="50" charset="-128"/>
              </a:rPr>
              <a:t>参考になった！</a:t>
            </a:r>
            <a:endParaRPr kumimoji="1" lang="ja-JP" altLang="en-US" sz="900" dirty="0">
              <a:latin typeface="HG丸ｺﾞｼｯｸM-PRO" panose="020F0600000000000000" pitchFamily="50" charset="-128"/>
              <a:ea typeface="HG丸ｺﾞｼｯｸM-PRO" panose="020F0600000000000000" pitchFamily="50" charset="-128"/>
            </a:endParaRPr>
          </a:p>
        </p:txBody>
      </p:sp>
      <p:pic>
        <p:nvPicPr>
          <p:cNvPr id="1026" name="Picture 2" descr="\\10.24.1.242\役場共有\131保健課\05健康推進係\ママカフェ\よちよちサロン写真\IMG_345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636" t="7194"/>
          <a:stretch/>
        </p:blipFill>
        <p:spPr bwMode="auto">
          <a:xfrm rot="5400000">
            <a:off x="3271565" y="6611830"/>
            <a:ext cx="1358817" cy="11624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7" name="Picture 3" descr="\\10.24.1.242\役場共有\131保健課\05健康推進係\ママカフェ\よちよちサロン写真\IMG_3464.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936" t="-1613" r="9786" b="1613"/>
          <a:stretch/>
        </p:blipFill>
        <p:spPr bwMode="auto">
          <a:xfrm rot="5400000">
            <a:off x="3517663" y="4903302"/>
            <a:ext cx="1528094" cy="141006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2" descr="\\10.24.1.242\役場共有\131保健課\05健康推進係\000写真\よちよちサロンＲ5.2\IMG_6676.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t="19893" b="18640"/>
          <a:stretch/>
        </p:blipFill>
        <p:spPr bwMode="auto">
          <a:xfrm>
            <a:off x="2534978" y="1414125"/>
            <a:ext cx="2398658" cy="110579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2" descr="C:\Users\k.moriyama\Downloads\IMG_6680.jpg"/>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20695" b="16802"/>
          <a:stretch/>
        </p:blipFill>
        <p:spPr bwMode="auto">
          <a:xfrm>
            <a:off x="2473148" y="3710982"/>
            <a:ext cx="2340968" cy="10973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3" descr="C:\Users\k.moriyama\Downloads\IMG_6677.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3031" r="27755" b="46301"/>
          <a:stretch/>
        </p:blipFill>
        <p:spPr bwMode="auto">
          <a:xfrm>
            <a:off x="5400773" y="3280300"/>
            <a:ext cx="1196751" cy="97936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5" name="正方形/長方形 44"/>
          <p:cNvSpPr/>
          <p:nvPr/>
        </p:nvSpPr>
        <p:spPr>
          <a:xfrm rot="20894769">
            <a:off x="5222675" y="2383290"/>
            <a:ext cx="882552" cy="2502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000" dirty="0" smtClean="0"/>
              <a:t>参加者の声</a:t>
            </a:r>
            <a:endParaRPr kumimoji="1" lang="ja-JP" altLang="en-US" sz="1000" dirty="0"/>
          </a:p>
        </p:txBody>
      </p:sp>
    </p:spTree>
    <p:extLst>
      <p:ext uri="{BB962C8B-B14F-4D97-AF65-F5344CB8AC3E}">
        <p14:creationId xmlns:p14="http://schemas.microsoft.com/office/powerpoint/2010/main" val="1769656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2690</TotalTime>
  <Words>1196</Words>
  <Application>Microsoft Office PowerPoint</Application>
  <PresentationFormat>画面に合わせる (4:3)</PresentationFormat>
  <Paragraphs>73</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vt:i4>
      </vt:variant>
    </vt:vector>
  </HeadingPairs>
  <TitlesOfParts>
    <vt:vector size="11" baseType="lpstr">
      <vt:lpstr>HGPｺﾞｼｯｸM</vt:lpstr>
      <vt:lpstr>HGP創英角ｺﾞｼｯｸUB</vt:lpstr>
      <vt:lpstr>HG丸ｺﾞｼｯｸM-PRO</vt:lpstr>
      <vt:lpstr>Meiryo UI</vt:lpstr>
      <vt:lpstr>ＭＳ Ｐゴシック</vt:lpstr>
      <vt:lpstr>メイリオ</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今泉 みか</dc:creator>
  <cp:lastModifiedBy>森山 景子</cp:lastModifiedBy>
  <cp:revision>317</cp:revision>
  <cp:lastPrinted>2026-03-27T10:54:01Z</cp:lastPrinted>
  <dcterms:created xsi:type="dcterms:W3CDTF">2021-03-06T03:29:19Z</dcterms:created>
  <dcterms:modified xsi:type="dcterms:W3CDTF">2026-04-06T05:15:47Z</dcterms:modified>
</cp:coreProperties>
</file>