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"/>
  </p:notesMasterIdLst>
  <p:sldIdLst>
    <p:sldId id="263" r:id="rId2"/>
    <p:sldId id="262" r:id="rId3"/>
  </p:sldIdLst>
  <p:sldSz cx="6858000" cy="9144000" type="screen4x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5050"/>
    <a:srgbClr val="CC0000"/>
    <a:srgbClr val="F7B597"/>
    <a:srgbClr val="FF8585"/>
    <a:srgbClr val="FFCCCC"/>
    <a:srgbClr val="CCCCFF"/>
    <a:srgbClr val="B1E9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5" autoAdjust="0"/>
    <p:restoredTop sz="94737" autoAdjust="0"/>
  </p:normalViewPr>
  <p:slideViewPr>
    <p:cSldViewPr>
      <p:cViewPr>
        <p:scale>
          <a:sx n="66" d="100"/>
          <a:sy n="66" d="100"/>
        </p:scale>
        <p:origin x="2430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47940" cy="508157"/>
          </a:xfrm>
          <a:prstGeom prst="rect">
            <a:avLst/>
          </a:prstGeom>
        </p:spPr>
        <p:txBody>
          <a:bodyPr vert="horz" lIns="93857" tIns="46928" rIns="93857" bIns="469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633" y="0"/>
            <a:ext cx="3047940" cy="508157"/>
          </a:xfrm>
          <a:prstGeom prst="rect">
            <a:avLst/>
          </a:prstGeom>
        </p:spPr>
        <p:txBody>
          <a:bodyPr vert="horz" lIns="93857" tIns="46928" rIns="93857" bIns="46928" rtlCol="0"/>
          <a:lstStyle>
            <a:lvl1pPr algn="r">
              <a:defRPr sz="1200"/>
            </a:lvl1pPr>
          </a:lstStyle>
          <a:p>
            <a:fld id="{AEE3CF73-284C-474D-B08F-6A06E5F64353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63588"/>
            <a:ext cx="2859087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7" tIns="46928" rIns="93857" bIns="469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756" y="4828308"/>
            <a:ext cx="5626714" cy="4573413"/>
          </a:xfrm>
          <a:prstGeom prst="rect">
            <a:avLst/>
          </a:prstGeom>
        </p:spPr>
        <p:txBody>
          <a:bodyPr vert="horz" lIns="93857" tIns="46928" rIns="93857" bIns="469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654983"/>
            <a:ext cx="3047940" cy="508156"/>
          </a:xfrm>
          <a:prstGeom prst="rect">
            <a:avLst/>
          </a:prstGeom>
        </p:spPr>
        <p:txBody>
          <a:bodyPr vert="horz" lIns="93857" tIns="46928" rIns="93857" bIns="469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633" y="9654983"/>
            <a:ext cx="3047940" cy="508156"/>
          </a:xfrm>
          <a:prstGeom prst="rect">
            <a:avLst/>
          </a:prstGeom>
        </p:spPr>
        <p:txBody>
          <a:bodyPr vert="horz" lIns="93857" tIns="46928" rIns="93857" bIns="46928" rtlCol="0" anchor="b"/>
          <a:lstStyle>
            <a:lvl1pPr algn="r">
              <a:defRPr sz="1200"/>
            </a:lvl1pPr>
          </a:lstStyle>
          <a:p>
            <a:fld id="{5DEB9113-001E-45E9-8DBB-72E80EFA9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59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9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51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6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3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7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8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35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17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77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2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EC94-C8D7-41F7-8C5F-A2D8B5F202B8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FEAC-CD31-438D-91E9-59986107B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2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294025" y="2684659"/>
            <a:ext cx="3638346" cy="66242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18069" y="5967819"/>
            <a:ext cx="1616534" cy="12996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050" dirty="0" smtClean="0"/>
          </a:p>
          <a:p>
            <a:r>
              <a:rPr kumimoji="1" lang="ja-JP" altLang="en-US" sz="1050" dirty="0" smtClean="0"/>
              <a:t>食事で気をつけたいこと、栄養アップのヒント、おすすめレシピなどを紹介します。</a:t>
            </a:r>
            <a:endParaRPr kumimoji="1" lang="ja-JP" altLang="en-US" sz="1050" dirty="0"/>
          </a:p>
        </p:txBody>
      </p:sp>
      <p:sp>
        <p:nvSpPr>
          <p:cNvPr id="62" name="角丸四角形 61"/>
          <p:cNvSpPr/>
          <p:nvPr/>
        </p:nvSpPr>
        <p:spPr>
          <a:xfrm>
            <a:off x="2192343" y="6998881"/>
            <a:ext cx="1262355" cy="38192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ご夫婦で記念写真をとりませんか？</a:t>
            </a:r>
            <a:endParaRPr kumimoji="1" lang="ja-JP" altLang="en-US" sz="900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26" y="6106087"/>
            <a:ext cx="614548" cy="8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円/楕円 66"/>
          <p:cNvSpPr/>
          <p:nvPr/>
        </p:nvSpPr>
        <p:spPr>
          <a:xfrm>
            <a:off x="3659157" y="2550583"/>
            <a:ext cx="307051" cy="28240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74000">
                <a:schemeClr val="accent3">
                  <a:lumMod val="20000"/>
                  <a:lumOff val="80000"/>
                </a:schemeClr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 rot="21265778">
            <a:off x="1076851" y="4204982"/>
            <a:ext cx="1128473" cy="19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（担当：保健師）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07" name="正方形/長方形 106"/>
          <p:cNvSpPr/>
          <p:nvPr/>
        </p:nvSpPr>
        <p:spPr>
          <a:xfrm rot="21139260">
            <a:off x="2084000" y="5517059"/>
            <a:ext cx="1062073" cy="611856"/>
          </a:xfrm>
          <a:prstGeom prst="rect">
            <a:avLst/>
          </a:prstGeom>
          <a:solidFill>
            <a:srgbClr val="E75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dirty="0" smtClean="0">
                <a:solidFill>
                  <a:schemeClr val="bg1"/>
                </a:solidFill>
              </a:rPr>
              <a:t>パパの</a:t>
            </a:r>
            <a:endParaRPr kumimoji="1" lang="en-US" altLang="ja-JP" sz="1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500" b="1" dirty="0" smtClean="0">
                <a:solidFill>
                  <a:schemeClr val="bg1"/>
                </a:solidFill>
              </a:rPr>
              <a:t>妊婦体験</a:t>
            </a:r>
            <a:endParaRPr kumimoji="1"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 rot="21211246">
            <a:off x="206339" y="6094877"/>
            <a:ext cx="1291291" cy="18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（担当：管理栄養士）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AutoShape 2" descr="無料イラスト] 海苔巻せんべい - パブリックドメインQ：著作権フリー画像素材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60" y="2647390"/>
            <a:ext cx="3759642" cy="662758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3" name="Picture 16" descr="2019.08.25「パパ・ママを目指そう」鍼灸妊活セミナーin郡山 第1回 妊娠のための体の仕組みを知ろう（女性） - しんきゅう普及ネットワー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4" y="5263986"/>
            <a:ext cx="732401" cy="6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正方形/長方形 89"/>
          <p:cNvSpPr/>
          <p:nvPr/>
        </p:nvSpPr>
        <p:spPr>
          <a:xfrm>
            <a:off x="892621" y="2417628"/>
            <a:ext cx="811034" cy="37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コース</a:t>
            </a:r>
            <a:endParaRPr kumimoji="1" lang="en-US" altLang="ja-JP" sz="1500" b="1" dirty="0" smtClean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 smtClean="0">
                <a:solidFill>
                  <a:srgbClr val="C00000"/>
                </a:solidFill>
              </a:rPr>
              <a:t>　</a:t>
            </a:r>
            <a:endParaRPr kumimoji="1" lang="ja-JP" altLang="en-US" sz="1200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2512920" y="2898943"/>
            <a:ext cx="917649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８月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７</a:t>
            </a:r>
            <a:r>
              <a:rPr lang="ja-JP" altLang="en-US" sz="8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㈮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1681766" y="2888607"/>
            <a:ext cx="914287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６月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</a:t>
            </a:r>
            <a:r>
              <a:rPr lang="ja-JP" altLang="en-US" sz="8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㈭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1122511" y="3675545"/>
            <a:ext cx="915161" cy="80601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12</a:t>
            </a:r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４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㈮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cxnSp>
        <p:nvCxnSpPr>
          <p:cNvPr id="130" name="直線コネクタ 129"/>
          <p:cNvCxnSpPr/>
          <p:nvPr/>
        </p:nvCxnSpPr>
        <p:spPr>
          <a:xfrm flipV="1">
            <a:off x="522584" y="2660759"/>
            <a:ext cx="2907985" cy="31851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円/楕円 137"/>
          <p:cNvSpPr/>
          <p:nvPr/>
        </p:nvSpPr>
        <p:spPr>
          <a:xfrm>
            <a:off x="908265" y="2887480"/>
            <a:ext cx="930520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４月</a:t>
            </a:r>
            <a:endParaRPr kumimoji="1" lang="en-US" altLang="ja-JP" b="1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16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㈭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2347193" y="3732488"/>
            <a:ext cx="963166" cy="79124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12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㈮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41" name="角丸四角形 140"/>
          <p:cNvSpPr/>
          <p:nvPr/>
        </p:nvSpPr>
        <p:spPr>
          <a:xfrm>
            <a:off x="369342" y="6051837"/>
            <a:ext cx="2991018" cy="8655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おむつ替え、着替え、</a:t>
            </a:r>
            <a:r>
              <a:rPr kumimoji="1" lang="ja-JP" altLang="en-US" sz="1050" dirty="0" smtClean="0"/>
              <a:t>沐浴など、</a:t>
            </a:r>
            <a:endParaRPr kumimoji="1" lang="en-US" altLang="ja-JP" sz="1050" dirty="0" smtClean="0"/>
          </a:p>
          <a:p>
            <a:r>
              <a:rPr lang="ja-JP" altLang="en-US" sz="1050" dirty="0"/>
              <a:t>赤ちゃん</a:t>
            </a:r>
            <a:r>
              <a:rPr kumimoji="1" lang="ja-JP" altLang="en-US" sz="1050" dirty="0" smtClean="0"/>
              <a:t>人形を使って経験して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おくと安心！</a:t>
            </a:r>
            <a:r>
              <a:rPr lang="ja-JP" altLang="en-US" sz="1050" dirty="0" smtClean="0"/>
              <a:t>お世話に使う</a:t>
            </a:r>
            <a:r>
              <a:rPr kumimoji="1" lang="ja-JP" altLang="en-US" sz="1050" dirty="0" smtClean="0"/>
              <a:t>グッズ</a:t>
            </a:r>
            <a:endParaRPr kumimoji="1" lang="en-US" altLang="ja-JP" sz="1050" dirty="0" smtClean="0"/>
          </a:p>
          <a:p>
            <a:r>
              <a:rPr kumimoji="1" lang="ja-JP" altLang="en-US" sz="1050" dirty="0" err="1" smtClean="0"/>
              <a:t>も紹</a:t>
            </a:r>
            <a:r>
              <a:rPr kumimoji="1" lang="ja-JP" altLang="en-US" sz="1050" dirty="0" smtClean="0"/>
              <a:t>介します。</a:t>
            </a:r>
            <a:endParaRPr kumimoji="1" lang="ja-JP" altLang="en-US" sz="1050" dirty="0"/>
          </a:p>
        </p:txBody>
      </p:sp>
      <p:pic>
        <p:nvPicPr>
          <p:cNvPr id="142" name="Picture 12" descr="パパが参加できる赤ちゃんセミナーや子育て教室の情報＊両親学級 - ベビヨリ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8633">
            <a:off x="2516173" y="6140737"/>
            <a:ext cx="578626" cy="7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正方形/長方形 142"/>
          <p:cNvSpPr/>
          <p:nvPr/>
        </p:nvSpPr>
        <p:spPr>
          <a:xfrm rot="21248076">
            <a:off x="159394" y="5494678"/>
            <a:ext cx="2107231" cy="57773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500" b="1" u="sng" dirty="0" smtClean="0">
                <a:solidFill>
                  <a:schemeClr val="bg1"/>
                </a:solidFill>
              </a:rPr>
              <a:t>赤ちゃんのお世話体験</a:t>
            </a:r>
            <a:endParaRPr kumimoji="1" lang="ja-JP" altLang="en-US" sz="1500" b="1" u="sng" dirty="0">
              <a:solidFill>
                <a:schemeClr val="bg1"/>
              </a:solidFill>
            </a:endParaRPr>
          </a:p>
        </p:txBody>
      </p:sp>
      <p:sp>
        <p:nvSpPr>
          <p:cNvPr id="144" name="正方形/長方形 143"/>
          <p:cNvSpPr/>
          <p:nvPr/>
        </p:nvSpPr>
        <p:spPr>
          <a:xfrm rot="20688315">
            <a:off x="2277910" y="3735214"/>
            <a:ext cx="395655" cy="154517"/>
          </a:xfrm>
          <a:prstGeom prst="rect">
            <a:avLst/>
          </a:prstGeom>
          <a:solidFill>
            <a:srgbClr val="FF5050"/>
          </a:solidFill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rgbClr val="FFFFFF"/>
                </a:solidFill>
              </a:rPr>
              <a:t>Ｒ９</a:t>
            </a:r>
            <a:endParaRPr kumimoji="1" lang="en-US" altLang="ja-JP" sz="800" b="1" dirty="0" smtClean="0">
              <a:solidFill>
                <a:srgbClr val="FFFFFF"/>
              </a:solidFill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375436" y="7761752"/>
            <a:ext cx="1616534" cy="113147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050" dirty="0" smtClean="0"/>
          </a:p>
          <a:p>
            <a:r>
              <a:rPr kumimoji="1" lang="ja-JP" altLang="en-US" sz="1050" dirty="0" smtClean="0"/>
              <a:t>食事で気をつけたいこと、栄養アップのヒント、おすすめレシピなどを紹介します。</a:t>
            </a:r>
            <a:endParaRPr kumimoji="1" lang="ja-JP" altLang="en-US" sz="1050" dirty="0"/>
          </a:p>
        </p:txBody>
      </p:sp>
      <p:sp>
        <p:nvSpPr>
          <p:cNvPr id="146" name="角丸四角形 145"/>
          <p:cNvSpPr/>
          <p:nvPr/>
        </p:nvSpPr>
        <p:spPr>
          <a:xfrm>
            <a:off x="2247338" y="7624459"/>
            <a:ext cx="1184859" cy="12775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900" dirty="0" smtClean="0"/>
          </a:p>
          <a:p>
            <a:pPr algn="ctr"/>
            <a:endParaRPr lang="en-US" altLang="ja-JP" sz="900" dirty="0"/>
          </a:p>
          <a:p>
            <a:pPr algn="ctr"/>
            <a:endParaRPr kumimoji="1" lang="en-US" altLang="ja-JP" sz="900" dirty="0" smtClean="0"/>
          </a:p>
          <a:p>
            <a:pPr algn="ctr"/>
            <a:endParaRPr lang="en-US" altLang="ja-JP" sz="900" dirty="0"/>
          </a:p>
          <a:p>
            <a:pPr algn="ctr"/>
            <a:endParaRPr kumimoji="1" lang="en-US" altLang="ja-JP" sz="900" dirty="0" smtClean="0"/>
          </a:p>
          <a:p>
            <a:pPr algn="ctr"/>
            <a:endParaRPr lang="en-US" altLang="ja-JP" sz="900" dirty="0"/>
          </a:p>
          <a:p>
            <a:pPr algn="ctr"/>
            <a:r>
              <a:rPr kumimoji="1" lang="ja-JP" altLang="en-US" sz="1050" dirty="0" smtClean="0"/>
              <a:t>記念写真を</a:t>
            </a:r>
            <a:endParaRPr kumimoji="1" lang="en-US" altLang="ja-JP" sz="1050" dirty="0" smtClean="0"/>
          </a:p>
          <a:p>
            <a:pPr algn="ctr"/>
            <a:r>
              <a:rPr kumimoji="1" lang="ja-JP" altLang="en-US" sz="1050" dirty="0" smtClean="0"/>
              <a:t>とりませんか？</a:t>
            </a:r>
            <a:endParaRPr kumimoji="1" lang="ja-JP" altLang="en-US" sz="1050" dirty="0"/>
          </a:p>
        </p:txBody>
      </p:sp>
      <p:sp>
        <p:nvSpPr>
          <p:cNvPr id="148" name="正方形/長方形 147"/>
          <p:cNvSpPr/>
          <p:nvPr/>
        </p:nvSpPr>
        <p:spPr>
          <a:xfrm rot="21139260">
            <a:off x="355180" y="7388722"/>
            <a:ext cx="1379280" cy="561265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500" b="1" u="sng" dirty="0" smtClean="0">
                <a:solidFill>
                  <a:schemeClr val="bg1"/>
                </a:solidFill>
              </a:rPr>
              <a:t>食生活の工夫</a:t>
            </a:r>
            <a:endParaRPr kumimoji="1" lang="ja-JP" altLang="en-US" sz="1500" b="1" u="sng" dirty="0">
              <a:solidFill>
                <a:schemeClr val="bg1"/>
              </a:solidFill>
            </a:endParaRPr>
          </a:p>
        </p:txBody>
      </p:sp>
      <p:sp>
        <p:nvSpPr>
          <p:cNvPr id="149" name="正方形/長方形 148"/>
          <p:cNvSpPr/>
          <p:nvPr/>
        </p:nvSpPr>
        <p:spPr>
          <a:xfrm rot="21139260">
            <a:off x="2297715" y="7166394"/>
            <a:ext cx="1062073" cy="611856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u="sng" dirty="0" smtClean="0">
                <a:solidFill>
                  <a:schemeClr val="bg1"/>
                </a:solidFill>
              </a:rPr>
              <a:t>パパの</a:t>
            </a:r>
            <a:endParaRPr kumimoji="1" lang="en-US" altLang="ja-JP" sz="1500" b="1" u="sng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500" b="1" u="sng" dirty="0" smtClean="0">
                <a:solidFill>
                  <a:schemeClr val="bg1"/>
                </a:solidFill>
              </a:rPr>
              <a:t>妊婦体験</a:t>
            </a:r>
            <a:endParaRPr kumimoji="1" lang="ja-JP" altLang="en-US" sz="1500" b="1" u="sng" dirty="0">
              <a:solidFill>
                <a:schemeClr val="bg1"/>
              </a:solidFill>
            </a:endParaRPr>
          </a:p>
        </p:txBody>
      </p:sp>
      <p:sp>
        <p:nvSpPr>
          <p:cNvPr id="150" name="正方形/長方形 149"/>
          <p:cNvSpPr/>
          <p:nvPr/>
        </p:nvSpPr>
        <p:spPr>
          <a:xfrm rot="21211246">
            <a:off x="529253" y="7751264"/>
            <a:ext cx="1291291" cy="18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（担当：管理栄養士）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52" name="正方形/長方形 151"/>
          <p:cNvSpPr/>
          <p:nvPr/>
        </p:nvSpPr>
        <p:spPr>
          <a:xfrm rot="21195901">
            <a:off x="1072426" y="5845018"/>
            <a:ext cx="1291291" cy="18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（担当：保健師）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5850098" y="2956026"/>
            <a:ext cx="959159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９月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17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㈭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3817413" y="3704482"/>
            <a:ext cx="922312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11</a:t>
            </a:r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５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㈭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5792911" y="3777680"/>
            <a:ext cx="945268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15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㈪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6" name="角丸四角形 175"/>
          <p:cNvSpPr/>
          <p:nvPr/>
        </p:nvSpPr>
        <p:spPr>
          <a:xfrm>
            <a:off x="5244209" y="6192800"/>
            <a:ext cx="1442296" cy="110387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妊娠中の身体のケア、出産や退院後の生活、授乳方法など</a:t>
            </a:r>
            <a:r>
              <a:rPr lang="ja-JP" altLang="en-US" sz="1000" dirty="0" smtClean="0"/>
              <a:t>、役立つ情報が満載！パパのサポートもしっかりお伝えします。</a:t>
            </a:r>
            <a:endParaRPr kumimoji="1" lang="ja-JP" altLang="en-US" sz="1050" dirty="0"/>
          </a:p>
        </p:txBody>
      </p:sp>
      <p:sp>
        <p:nvSpPr>
          <p:cNvPr id="182" name="角丸四角形 181"/>
          <p:cNvSpPr/>
          <p:nvPr/>
        </p:nvSpPr>
        <p:spPr>
          <a:xfrm>
            <a:off x="5248183" y="8090890"/>
            <a:ext cx="1464447" cy="9056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妊娠中は、歯周病や虫歯</a:t>
            </a:r>
            <a:r>
              <a:rPr lang="ja-JP" altLang="en-US" sz="1000" dirty="0" smtClean="0"/>
              <a:t>のリスクが上がります。</a:t>
            </a:r>
            <a:r>
              <a:rPr kumimoji="1" lang="ja-JP" altLang="en-US" sz="1000" dirty="0" smtClean="0"/>
              <a:t>正しい磨き方やお口の手入れについてお伝えします。</a:t>
            </a:r>
            <a:endParaRPr kumimoji="1" lang="ja-JP" altLang="en-US" sz="1000" dirty="0"/>
          </a:p>
        </p:txBody>
      </p:sp>
      <p:sp>
        <p:nvSpPr>
          <p:cNvPr id="183" name="正方形/長方形 182"/>
          <p:cNvSpPr/>
          <p:nvPr/>
        </p:nvSpPr>
        <p:spPr>
          <a:xfrm rot="21235438">
            <a:off x="5274780" y="7560879"/>
            <a:ext cx="1292987" cy="526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ja-JP" altLang="en-US" sz="1300" b="1" u="sng" dirty="0">
                <a:solidFill>
                  <a:schemeClr val="bg1"/>
                </a:solidFill>
              </a:rPr>
              <a:t>お口</a:t>
            </a:r>
            <a:r>
              <a:rPr lang="ja-JP" altLang="en-US" sz="1300" b="1" u="sng" dirty="0" smtClean="0">
                <a:solidFill>
                  <a:schemeClr val="bg1"/>
                </a:solidFill>
              </a:rPr>
              <a:t>の健康</a:t>
            </a:r>
            <a:endParaRPr lang="en-US" altLang="ja-JP" sz="1300" b="1" u="sng" dirty="0" smtClean="0">
              <a:solidFill>
                <a:schemeClr val="bg1"/>
              </a:solidFill>
            </a:endParaRPr>
          </a:p>
          <a:p>
            <a:endParaRPr kumimoji="1" lang="ja-JP" altLang="en-US" sz="1500" b="1" u="sng" dirty="0">
              <a:solidFill>
                <a:schemeClr val="bg1"/>
              </a:solidFill>
            </a:endParaRPr>
          </a:p>
        </p:txBody>
      </p:sp>
      <p:pic>
        <p:nvPicPr>
          <p:cNvPr id="184" name="Picture 4" descr="C:\Users\m.imaizumi\Desktop\d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20" b="100000" l="0" r="100000">
                        <a14:foregroundMark x1="54878" y1="25610" x2="87805" y2="24390"/>
                        <a14:foregroundMark x1="37805" y1="86585" x2="37805" y2="8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4185" y="7846466"/>
            <a:ext cx="385072" cy="3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正方形/長方形 184"/>
          <p:cNvSpPr/>
          <p:nvPr/>
        </p:nvSpPr>
        <p:spPr>
          <a:xfrm rot="21180571">
            <a:off x="5301202" y="7795386"/>
            <a:ext cx="1260783" cy="26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（担当：歯科衛生士）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734102" y="2101765"/>
            <a:ext cx="780454" cy="65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500" b="1" dirty="0" smtClean="0">
                <a:ln w="222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Ｂ</a:t>
            </a:r>
            <a:endParaRPr kumimoji="1" lang="ja-JP" altLang="en-US" sz="4500" b="1" dirty="0">
              <a:ln w="222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4245949" y="2384390"/>
            <a:ext cx="820846" cy="45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b="1" dirty="0" smtClean="0">
                <a:solidFill>
                  <a:schemeClr val="accent3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コース</a:t>
            </a:r>
            <a:endParaRPr kumimoji="1" lang="en-US" altLang="ja-JP" sz="1500" b="1" dirty="0" smtClean="0">
              <a:solidFill>
                <a:schemeClr val="accent3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 smtClean="0">
                <a:solidFill>
                  <a:srgbClr val="0070C0"/>
                </a:solidFill>
              </a:rPr>
              <a:t>　</a:t>
            </a:r>
            <a:endParaRPr kumimoji="1" lang="ja-JP" altLang="en-US" sz="1200" b="1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 flipV="1">
            <a:off x="3951016" y="2686987"/>
            <a:ext cx="2853255" cy="8216"/>
          </a:xfrm>
          <a:prstGeom prst="line">
            <a:avLst/>
          </a:prstGeom>
          <a:ln w="57150" cmpd="thickThin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>
            <a:off x="1452984" y="-18095"/>
            <a:ext cx="4728336" cy="1000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1300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マタニティ＆産後の育児に役立つ</a:t>
            </a:r>
            <a:endParaRPr lang="en-US" altLang="ja-JP" sz="130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5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ja-JP" altLang="en-US" sz="15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８年度  </a:t>
            </a:r>
            <a:r>
              <a:rPr lang="ja-JP" altLang="en-US" sz="45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パパママ教室</a:t>
            </a:r>
            <a:endParaRPr lang="ja-JP" altLang="en-US" sz="45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" name="Picture 5" descr="ゼクシィＢａｂｙサポートメンバー募集【妊婦さん限定】 - ベビヨリ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" y="893930"/>
            <a:ext cx="969846" cy="10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正方形/長方形 93"/>
          <p:cNvSpPr/>
          <p:nvPr/>
        </p:nvSpPr>
        <p:spPr>
          <a:xfrm>
            <a:off x="1618474" y="917994"/>
            <a:ext cx="4872860" cy="117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妊娠おめでとうございます！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幕別町では、楽しく妊娠期を過ごし、家族みんなで赤ちゃんを迎える準備ができるよう、パパママ教室を行っています。同じ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時期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にパパやママになるみなさんと一緒に学び、交流しませんか？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内容をＡ、Ｂコースに分けていますので、両日の参加をおすすめしています。お１人、お２人、上のお子さんを連れての参加も大歓迎です！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 rot="20649487">
            <a:off x="158232" y="302348"/>
            <a:ext cx="1773864" cy="41415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dirty="0" smtClean="0">
                <a:solidFill>
                  <a:schemeClr val="tx1"/>
                </a:solidFill>
              </a:rPr>
              <a:t>㊰</a:t>
            </a:r>
            <a:r>
              <a:rPr kumimoji="1" lang="en-US" altLang="ja-JP" sz="1500" b="1" dirty="0" smtClean="0">
                <a:solidFill>
                  <a:schemeClr val="tx1"/>
                </a:solidFill>
                <a:latin typeface="+mj-ea"/>
                <a:ea typeface="+mj-ea"/>
              </a:rPr>
              <a:t>18</a:t>
            </a:r>
            <a:r>
              <a:rPr kumimoji="1" lang="ja-JP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時</a:t>
            </a:r>
            <a:r>
              <a:rPr kumimoji="1" lang="en-US" altLang="ja-JP" sz="1500" b="1" dirty="0" smtClean="0">
                <a:solidFill>
                  <a:schemeClr val="tx1"/>
                </a:solidFill>
                <a:latin typeface="+mj-ea"/>
                <a:ea typeface="+mj-ea"/>
              </a:rPr>
              <a:t>30</a:t>
            </a:r>
            <a:r>
              <a:rPr kumimoji="1" lang="ja-JP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分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から開催</a:t>
            </a:r>
            <a:r>
              <a:rPr kumimoji="1" lang="ja-JP" altLang="en-US" sz="1000" b="1" dirty="0" smtClean="0">
                <a:solidFill>
                  <a:schemeClr val="accent6">
                    <a:lumMod val="75000"/>
                  </a:schemeClr>
                </a:solidFill>
              </a:rPr>
              <a:t>★</a:t>
            </a:r>
            <a:endParaRPr kumimoji="1" lang="en-US" altLang="ja-JP" sz="1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3" name="正方形/長方形 112"/>
          <p:cNvSpPr/>
          <p:nvPr/>
        </p:nvSpPr>
        <p:spPr>
          <a:xfrm rot="21235438">
            <a:off x="5245995" y="5419377"/>
            <a:ext cx="1487568" cy="7595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b="1" u="sng" dirty="0" smtClean="0">
                <a:solidFill>
                  <a:schemeClr val="bg1"/>
                </a:solidFill>
              </a:rPr>
              <a:t>お産を迎える</a:t>
            </a:r>
            <a:endParaRPr lang="en-US" altLang="ja-JP" sz="1300" b="1" u="sng" dirty="0" smtClean="0">
              <a:solidFill>
                <a:schemeClr val="bg1"/>
              </a:solidFill>
            </a:endParaRPr>
          </a:p>
          <a:p>
            <a:r>
              <a:rPr lang="ja-JP" altLang="en-US" sz="1300" b="1" u="sng" dirty="0" smtClean="0">
                <a:solidFill>
                  <a:schemeClr val="bg1"/>
                </a:solidFill>
              </a:rPr>
              <a:t>心と身体の準備</a:t>
            </a:r>
            <a:endParaRPr lang="en-US" altLang="ja-JP" sz="1300" b="1" u="sng" dirty="0" smtClean="0">
              <a:solidFill>
                <a:schemeClr val="bg1"/>
              </a:solidFill>
            </a:endParaRPr>
          </a:p>
          <a:p>
            <a:endParaRPr kumimoji="1" lang="ja-JP" altLang="en-US" sz="1300" b="1" u="sng" dirty="0">
              <a:solidFill>
                <a:schemeClr val="bg1"/>
              </a:solidFill>
            </a:endParaRPr>
          </a:p>
        </p:txBody>
      </p:sp>
      <p:sp>
        <p:nvSpPr>
          <p:cNvPr id="114" name="正方形/長方形 113"/>
          <p:cNvSpPr/>
          <p:nvPr/>
        </p:nvSpPr>
        <p:spPr>
          <a:xfrm rot="21195901">
            <a:off x="5304146" y="5945041"/>
            <a:ext cx="1291291" cy="18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（担当：助産師）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115" name="Picture 6" descr="https://4.bp.blogspot.com/-OYJx3LVy4qQ/Vvpdf0XGPII/AAAAAAAA5Qw/56qy6AlEt3ssUtfECW4q1eP03kGb4DgRw/s800/baby_umareta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03" y="5706748"/>
            <a:ext cx="542472" cy="5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たんぱく質のイラスト（栄養素）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11" y="8543358"/>
            <a:ext cx="497987" cy="4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正方形/長方形 130"/>
          <p:cNvSpPr/>
          <p:nvPr/>
        </p:nvSpPr>
        <p:spPr>
          <a:xfrm>
            <a:off x="77168" y="4343222"/>
            <a:ext cx="3589398" cy="65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</a:rPr>
              <a:t>時間</a:t>
            </a:r>
            <a:r>
              <a:rPr lang="en-US" altLang="ja-JP" sz="1200" dirty="0">
                <a:solidFill>
                  <a:schemeClr val="tx1"/>
                </a:solidFill>
              </a:rPr>
              <a:t>】 </a:t>
            </a:r>
            <a:r>
              <a:rPr lang="ja-JP" altLang="en-US" sz="15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１８：３０～２０：３０ 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（受付 </a:t>
            </a:r>
            <a:r>
              <a:rPr lang="en-US" altLang="ja-JP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～）</a:t>
            </a:r>
            <a:endParaRPr kumimoji="1" lang="ja-JP" altLang="en-US" sz="9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1" name="円形吹き出し 70"/>
          <p:cNvSpPr/>
          <p:nvPr/>
        </p:nvSpPr>
        <p:spPr>
          <a:xfrm>
            <a:off x="736044" y="6966726"/>
            <a:ext cx="1419537" cy="417741"/>
          </a:xfrm>
          <a:prstGeom prst="wedgeEllipseCallout">
            <a:avLst>
              <a:gd name="adj1" fmla="val -23007"/>
              <a:gd name="adj2" fmla="val 57771"/>
            </a:avLst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03019" y="6931008"/>
            <a:ext cx="1285585" cy="474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妊婦さんに優しい</a:t>
            </a:r>
            <a:endParaRPr kumimoji="1"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お菓子のプレゼント付き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3" name="Picture 8" descr="お煎餅のイラスト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9" y="7084521"/>
            <a:ext cx="229826" cy="2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円形吹き出し 74"/>
          <p:cNvSpPr/>
          <p:nvPr/>
        </p:nvSpPr>
        <p:spPr>
          <a:xfrm>
            <a:off x="1621720" y="2202128"/>
            <a:ext cx="1419537" cy="417741"/>
          </a:xfrm>
          <a:prstGeom prst="wedgeEllipseCallout">
            <a:avLst>
              <a:gd name="adj1" fmla="val -49399"/>
              <a:gd name="adj2" fmla="val 39531"/>
            </a:avLst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647836" y="2209688"/>
            <a:ext cx="1285585" cy="474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育児の体験や、食事の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ポイントがわかる♪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円形吹き出し 78"/>
          <p:cNvSpPr/>
          <p:nvPr/>
        </p:nvSpPr>
        <p:spPr>
          <a:xfrm>
            <a:off x="4766819" y="2147743"/>
            <a:ext cx="2058902" cy="473294"/>
          </a:xfrm>
          <a:prstGeom prst="wedgeEllipseCallout">
            <a:avLst>
              <a:gd name="adj1" fmla="val -44934"/>
              <a:gd name="adj2" fmla="val 45154"/>
            </a:avLst>
          </a:prstGeom>
          <a:ln w="127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883276" y="2121525"/>
            <a:ext cx="2001931" cy="57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出産のイメージや妊婦のお口ケアがわかる♪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</a:t>
            </a:r>
            <a:r>
              <a:rPr kumimoji="1"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のお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</a:t>
            </a:r>
            <a:r>
              <a:rPr kumimoji="1"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さんは保育士さんと遊ぼう♬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ハート 76"/>
          <p:cNvSpPr/>
          <p:nvPr/>
        </p:nvSpPr>
        <p:spPr>
          <a:xfrm rot="763778">
            <a:off x="5995092" y="391498"/>
            <a:ext cx="507765" cy="40864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 rot="735280">
            <a:off x="6007116" y="429500"/>
            <a:ext cx="514642" cy="3326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bg1"/>
                </a:solidFill>
              </a:rPr>
              <a:t>幕別町</a:t>
            </a:r>
            <a:endParaRPr kumimoji="1" lang="en-US" altLang="ja-JP" sz="800" b="1" dirty="0" smtClean="0">
              <a:solidFill>
                <a:schemeClr val="bg1"/>
              </a:solidFill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4" y="7791098"/>
            <a:ext cx="495910" cy="6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正方形/長方形 88"/>
          <p:cNvSpPr/>
          <p:nvPr/>
        </p:nvSpPr>
        <p:spPr>
          <a:xfrm>
            <a:off x="-177279" y="4812329"/>
            <a:ext cx="3847308" cy="348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会場</a:t>
            </a:r>
            <a:r>
              <a:rPr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kumimoji="1" lang="ja-JP" altLang="en-US" sz="13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札内コミュニティプラザ</a:t>
            </a:r>
            <a:r>
              <a:rPr kumimoji="1"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札内青葉町</a:t>
            </a:r>
            <a:r>
              <a:rPr lang="en-US" altLang="ja-JP" sz="850" dirty="0" smtClean="0">
                <a:solidFill>
                  <a:schemeClr val="tx1"/>
                </a:solidFill>
                <a:latin typeface="+mj-ea"/>
                <a:ea typeface="+mj-ea"/>
              </a:rPr>
              <a:t>311</a:t>
            </a:r>
            <a:r>
              <a:rPr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850" dirty="0" smtClean="0">
              <a:solidFill>
                <a:schemeClr val="tx1"/>
              </a:solidFill>
            </a:endParaRPr>
          </a:p>
          <a:p>
            <a:endParaRPr lang="en-US" altLang="ja-JP" sz="1500" dirty="0" smtClean="0">
              <a:solidFill>
                <a:schemeClr val="tx1"/>
              </a:solidFill>
            </a:endParaRPr>
          </a:p>
        </p:txBody>
      </p:sp>
      <p:sp>
        <p:nvSpPr>
          <p:cNvPr id="93" name="円/楕円 7"/>
          <p:cNvSpPr/>
          <p:nvPr/>
        </p:nvSpPr>
        <p:spPr>
          <a:xfrm>
            <a:off x="255776" y="2491442"/>
            <a:ext cx="323224" cy="290123"/>
          </a:xfrm>
          <a:prstGeom prst="ellipse">
            <a:avLst/>
          </a:prstGeom>
          <a:gradFill>
            <a:gsLst>
              <a:gs pos="0">
                <a:srgbClr val="C00000"/>
              </a:gs>
              <a:gs pos="15000">
                <a:srgbClr val="C00000"/>
              </a:gs>
              <a:gs pos="8000">
                <a:srgbClr val="C000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384086" y="2103335"/>
            <a:ext cx="750208" cy="65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500" dirty="0" smtClean="0">
                <a:ln w="0"/>
                <a:solidFill>
                  <a:srgbClr val="EE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Ａ</a:t>
            </a:r>
            <a:endParaRPr kumimoji="1" lang="ja-JP" altLang="en-US" sz="4500" dirty="0">
              <a:ln w="0"/>
              <a:solidFill>
                <a:srgbClr val="E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3726361" y="8113737"/>
            <a:ext cx="1388868" cy="8827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妊娠中や子育て中のパパママとお子さんが利用できる活動内容</a:t>
            </a:r>
            <a:r>
              <a:rPr lang="ja-JP" altLang="en-US" sz="1000" dirty="0" smtClean="0"/>
              <a:t>を</a:t>
            </a:r>
            <a:r>
              <a:rPr kumimoji="1" lang="ja-JP" altLang="en-US" sz="1000" dirty="0" smtClean="0"/>
              <a:t>紹介します。</a:t>
            </a:r>
            <a:endParaRPr kumimoji="1" lang="ja-JP" altLang="en-US" sz="1000" dirty="0"/>
          </a:p>
        </p:txBody>
      </p:sp>
      <p:sp>
        <p:nvSpPr>
          <p:cNvPr id="98" name="正方形/長方形 97"/>
          <p:cNvSpPr/>
          <p:nvPr/>
        </p:nvSpPr>
        <p:spPr>
          <a:xfrm rot="21235438">
            <a:off x="3636193" y="7563750"/>
            <a:ext cx="1354020" cy="654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b="1" u="sng" dirty="0" smtClean="0">
                <a:solidFill>
                  <a:schemeClr val="bg1"/>
                </a:solidFill>
              </a:rPr>
              <a:t>子育て支援</a:t>
            </a:r>
            <a:endParaRPr lang="en-US" altLang="ja-JP" sz="1300" b="1" u="sng" dirty="0" smtClean="0">
              <a:solidFill>
                <a:schemeClr val="bg1"/>
              </a:solidFill>
            </a:endParaRPr>
          </a:p>
          <a:p>
            <a:r>
              <a:rPr lang="ja-JP" altLang="en-US" sz="1300" b="1" u="sng" dirty="0" smtClean="0">
                <a:solidFill>
                  <a:schemeClr val="bg1"/>
                </a:solidFill>
              </a:rPr>
              <a:t>センターの紹介</a:t>
            </a:r>
            <a:endParaRPr lang="en-US" altLang="ja-JP" sz="1300" b="1" u="sng" dirty="0" smtClean="0">
              <a:solidFill>
                <a:schemeClr val="bg1"/>
              </a:solidFill>
            </a:endParaRPr>
          </a:p>
          <a:p>
            <a:endParaRPr kumimoji="1" lang="ja-JP" alt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99" name="正方形/長方形 98"/>
          <p:cNvSpPr/>
          <p:nvPr/>
        </p:nvSpPr>
        <p:spPr>
          <a:xfrm rot="21195901">
            <a:off x="3621425" y="8026050"/>
            <a:ext cx="1291291" cy="18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（担当：保育士）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494999" y="4491254"/>
            <a:ext cx="3589398" cy="44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</a:rPr>
              <a:t>時間</a:t>
            </a:r>
            <a:r>
              <a:rPr lang="en-US" altLang="ja-JP" sz="1200" dirty="0">
                <a:solidFill>
                  <a:schemeClr val="tx1"/>
                </a:solidFill>
              </a:rPr>
              <a:t>】 </a:t>
            </a:r>
            <a:r>
              <a:rPr lang="ja-JP" altLang="en-US" sz="15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１８：３０～２０：３０ 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（受付 </a:t>
            </a:r>
            <a:r>
              <a:rPr lang="en-US" altLang="ja-JP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9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～）</a:t>
            </a:r>
            <a:endParaRPr kumimoji="1" lang="ja-JP" altLang="en-US" sz="9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3670029" y="6081283"/>
            <a:ext cx="1491365" cy="122418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/>
              <a:t>「</a:t>
            </a:r>
            <a:r>
              <a:rPr lang="ja-JP" altLang="en-US" sz="1000" dirty="0"/>
              <a:t>スマホの見すぎ</a:t>
            </a:r>
            <a:r>
              <a:rPr lang="ja-JP" altLang="en-US" sz="1000" dirty="0" smtClean="0"/>
              <a:t>」や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「スマホの影響」など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子育て中のスマホとの付き合い方を一緒に考えませんか</a:t>
            </a:r>
            <a:r>
              <a:rPr kumimoji="1" lang="ja-JP" altLang="en-US" sz="1000" dirty="0" smtClean="0"/>
              <a:t>？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上のお子さんがいる方もぜひ！</a:t>
            </a:r>
            <a:endParaRPr kumimoji="1" lang="ja-JP" altLang="en-US" sz="1000" dirty="0"/>
          </a:p>
        </p:txBody>
      </p:sp>
      <p:sp>
        <p:nvSpPr>
          <p:cNvPr id="118" name="楕円 117"/>
          <p:cNvSpPr/>
          <p:nvPr/>
        </p:nvSpPr>
        <p:spPr>
          <a:xfrm rot="21131899">
            <a:off x="2108933" y="7780766"/>
            <a:ext cx="657947" cy="2061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大好評</a:t>
            </a:r>
            <a:endParaRPr kumimoji="1" lang="ja-JP" altLang="en-US" sz="700" dirty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 rot="21235438">
            <a:off x="3617494" y="5456139"/>
            <a:ext cx="1476828" cy="654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b="1" u="sng" dirty="0" smtClean="0">
                <a:solidFill>
                  <a:schemeClr val="bg1"/>
                </a:solidFill>
              </a:rPr>
              <a:t>スマホ・タブレットとのつき合い方</a:t>
            </a:r>
            <a:endParaRPr lang="en-US" altLang="ja-JP" sz="1300" b="1" u="sng" dirty="0" smtClean="0">
              <a:solidFill>
                <a:schemeClr val="bg1"/>
              </a:solidFill>
            </a:endParaRPr>
          </a:p>
          <a:p>
            <a:endParaRPr kumimoji="1" lang="ja-JP" alt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120" name="正方形/長方形 119"/>
          <p:cNvSpPr/>
          <p:nvPr/>
        </p:nvSpPr>
        <p:spPr>
          <a:xfrm rot="21195901">
            <a:off x="3690944" y="5911156"/>
            <a:ext cx="1291291" cy="18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（担当：臨床心理士）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121" name="図 1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1449" y="5747612"/>
            <a:ext cx="394034" cy="4271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1005" y="7769217"/>
            <a:ext cx="506012" cy="487722"/>
          </a:xfrm>
          <a:prstGeom prst="rect">
            <a:avLst/>
          </a:prstGeom>
          <a:ln>
            <a:noFill/>
          </a:ln>
        </p:spPr>
      </p:pic>
      <p:sp>
        <p:nvSpPr>
          <p:cNvPr id="96" name="正方形/長方形 95"/>
          <p:cNvSpPr/>
          <p:nvPr/>
        </p:nvSpPr>
        <p:spPr>
          <a:xfrm>
            <a:off x="3250146" y="4882077"/>
            <a:ext cx="3847308" cy="565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accent3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会場</a:t>
            </a:r>
            <a:r>
              <a:rPr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kumimoji="1" lang="ja-JP" altLang="en-US" sz="13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幕別子育て支援センター</a:t>
            </a:r>
            <a:r>
              <a:rPr kumimoji="1" lang="ja-JP" altLang="en-US" sz="13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あおば分室</a:t>
            </a:r>
            <a:endParaRPr lang="en-US" altLang="ja-JP" sz="1300" b="1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3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13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</a:t>
            </a:r>
            <a:r>
              <a:rPr kumimoji="1"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札内青葉町</a:t>
            </a:r>
            <a:r>
              <a:rPr lang="en-US" altLang="ja-JP" sz="850" dirty="0" smtClean="0">
                <a:solidFill>
                  <a:schemeClr val="tx1"/>
                </a:solidFill>
                <a:latin typeface="+mj-ea"/>
                <a:ea typeface="+mj-ea"/>
              </a:rPr>
              <a:t>185-12</a:t>
            </a:r>
            <a:r>
              <a:rPr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）　</a:t>
            </a:r>
            <a:r>
              <a:rPr lang="en-US" altLang="ja-JP" sz="850" dirty="0" smtClean="0">
                <a:solidFill>
                  <a:schemeClr val="tx1"/>
                </a:solidFill>
                <a:latin typeface="+mj-ea"/>
                <a:ea typeface="+mj-ea"/>
              </a:rPr>
              <a:t>※</a:t>
            </a:r>
            <a:r>
              <a:rPr lang="ja-JP" altLang="en-US" sz="850" dirty="0" smtClean="0">
                <a:solidFill>
                  <a:schemeClr val="tx1"/>
                </a:solidFill>
                <a:latin typeface="+mj-ea"/>
                <a:ea typeface="+mj-ea"/>
              </a:rPr>
              <a:t>あすなろ学童保育所併設</a:t>
            </a:r>
            <a:endParaRPr lang="en-US" altLang="ja-JP" sz="850" dirty="0" smtClean="0">
              <a:solidFill>
                <a:schemeClr val="tx1"/>
              </a:solidFill>
            </a:endParaRPr>
          </a:p>
          <a:p>
            <a:endParaRPr lang="en-US" altLang="ja-JP" sz="1500" dirty="0" smtClean="0">
              <a:solidFill>
                <a:schemeClr val="tx1"/>
              </a:solidFill>
            </a:endParaRPr>
          </a:p>
        </p:txBody>
      </p:sp>
      <p:sp>
        <p:nvSpPr>
          <p:cNvPr id="82" name="円/楕円 137"/>
          <p:cNvSpPr/>
          <p:nvPr/>
        </p:nvSpPr>
        <p:spPr>
          <a:xfrm>
            <a:off x="108616" y="2885867"/>
            <a:ext cx="926280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２月</a:t>
            </a:r>
            <a:endParaRPr kumimoji="1" lang="en-US" altLang="ja-JP" b="1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16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㈪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 rot="20688315">
            <a:off x="131413" y="2892139"/>
            <a:ext cx="364223" cy="168466"/>
          </a:xfrm>
          <a:prstGeom prst="rect">
            <a:avLst/>
          </a:prstGeom>
          <a:solidFill>
            <a:srgbClr val="FF5050"/>
          </a:solidFill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rgbClr val="FFFFFF"/>
                </a:solidFill>
              </a:rPr>
              <a:t>Ｒ８</a:t>
            </a:r>
            <a:endParaRPr kumimoji="1" lang="en-US" altLang="ja-JP" sz="800" b="1" dirty="0" smtClean="0">
              <a:solidFill>
                <a:srgbClr val="FFFFFF"/>
              </a:solidFill>
            </a:endParaRPr>
          </a:p>
        </p:txBody>
      </p:sp>
      <p:sp>
        <p:nvSpPr>
          <p:cNvPr id="104" name="円/楕円 168"/>
          <p:cNvSpPr/>
          <p:nvPr/>
        </p:nvSpPr>
        <p:spPr>
          <a:xfrm>
            <a:off x="5047466" y="2938854"/>
            <a:ext cx="955542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７月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13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㈪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6" name="円/楕円 167"/>
          <p:cNvSpPr/>
          <p:nvPr/>
        </p:nvSpPr>
        <p:spPr>
          <a:xfrm>
            <a:off x="4355859" y="2911381"/>
            <a:ext cx="913365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５月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㈮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0" name="円/楕円 167"/>
          <p:cNvSpPr/>
          <p:nvPr/>
        </p:nvSpPr>
        <p:spPr>
          <a:xfrm>
            <a:off x="3616962" y="2907437"/>
            <a:ext cx="956490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16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㈪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 rot="20688315">
            <a:off x="3568626" y="2907404"/>
            <a:ext cx="351643" cy="1710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rgbClr val="FFFFFF"/>
                </a:solidFill>
              </a:rPr>
              <a:t>Ｒ８</a:t>
            </a:r>
            <a:endParaRPr kumimoji="1" lang="en-US" altLang="ja-JP" sz="800" b="1" dirty="0" smtClean="0">
              <a:solidFill>
                <a:srgbClr val="FFFFFF"/>
              </a:solidFill>
            </a:endParaRPr>
          </a:p>
        </p:txBody>
      </p:sp>
      <p:sp>
        <p:nvSpPr>
          <p:cNvPr id="116" name="円/楕円 171"/>
          <p:cNvSpPr/>
          <p:nvPr/>
        </p:nvSpPr>
        <p:spPr>
          <a:xfrm>
            <a:off x="4933917" y="3769110"/>
            <a:ext cx="946898" cy="78984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15</a:t>
            </a:r>
            <a:r>
              <a:rPr lang="ja-JP" altLang="en-US" sz="10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㈮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2" name="円/楕円 124"/>
          <p:cNvSpPr/>
          <p:nvPr/>
        </p:nvSpPr>
        <p:spPr>
          <a:xfrm>
            <a:off x="276760" y="3679989"/>
            <a:ext cx="918568" cy="8150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lang="ja-JP" altLang="en-US" b="1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endParaRPr lang="en-US" altLang="ja-JP" b="1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１</a:t>
            </a:r>
            <a:r>
              <a:rPr lang="ja-JP" altLang="en-US" sz="8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</a:t>
            </a:r>
            <a:r>
              <a:rPr lang="ja-JP" altLang="en-US" sz="1400" b="1" dirty="0" smtClean="0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㈭</a:t>
            </a:r>
            <a:endParaRPr kumimoji="1" lang="en-US" altLang="ja-JP" sz="1400" b="1" dirty="0" smtClean="0">
              <a:solidFill>
                <a:schemeClr val="tx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 rot="20688315">
            <a:off x="4834939" y="3748946"/>
            <a:ext cx="410526" cy="15494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rgbClr val="FFFFFF"/>
                </a:solidFill>
              </a:rPr>
              <a:t>Ｒ９</a:t>
            </a:r>
            <a:endParaRPr kumimoji="1" lang="en-US" altLang="ja-JP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3628505" y="1468639"/>
            <a:ext cx="3539643" cy="433022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234245" y="948859"/>
            <a:ext cx="1187176" cy="3483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持ち物</a:t>
            </a:r>
            <a:endParaRPr kumimoji="1" lang="en-US" altLang="ja-JP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 rot="21265778">
            <a:off x="1076851" y="4204982"/>
            <a:ext cx="1128473" cy="19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bg1"/>
                </a:solidFill>
              </a:rPr>
              <a:t>（担当：保健師）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AutoShape 2" descr="無料イラスト] 海苔巻せんべい - パブリックドメインQ：著作権フリー画像素材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4" descr="無料イラスト] 海苔巻せんべい - パブリックドメインQ：著作権フリー画像素材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21" y="1425351"/>
            <a:ext cx="4147208" cy="445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" name="Picture 22" descr="オムツを替える父親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63" y="2800603"/>
            <a:ext cx="668941" cy="6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50" y="3923087"/>
            <a:ext cx="445932" cy="62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4" descr="ひざの上で赤ちゃんを抱く父親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31" y="1531663"/>
            <a:ext cx="559872" cy="71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2297833" y="1581360"/>
            <a:ext cx="1540984" cy="592769"/>
          </a:xfrm>
          <a:prstGeom prst="wedgeRoundRectCallout">
            <a:avLst>
              <a:gd name="adj1" fmla="val -56876"/>
              <a:gd name="adj2" fmla="val 6913"/>
              <a:gd name="adj3" fmla="val 16667"/>
            </a:avLst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夜間開催なので仕事帰りに夫婦で参加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できて良かった！</a:t>
            </a:r>
            <a:endParaRPr kumimoji="1" lang="ja-JP" altLang="en-US" sz="11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07975" y="7694712"/>
            <a:ext cx="6514851" cy="1284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幕別町おや</a:t>
            </a:r>
            <a:r>
              <a:rPr lang="ja-JP" altLang="en-US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保健係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　話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0155-</a:t>
            </a:r>
            <a:r>
              <a:rPr lang="en-US" altLang="ja-JP" sz="2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54-6868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メール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en-US" altLang="ja-JP" sz="1400" u="sng" dirty="0" smtClean="0">
                <a:latin typeface="+mn-ea"/>
              </a:rPr>
              <a:t>kenkou2@town.makubetsu.lg.jp</a:t>
            </a:r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（件名を「パパママ教室」とし、</a:t>
            </a:r>
            <a:r>
              <a:rPr lang="ja-JP" altLang="en-US" sz="11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参加者全員のお名前</a:t>
            </a:r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11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電話番号</a:t>
            </a:r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11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参加日</a:t>
            </a:r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を入力ください）</a:t>
            </a:r>
            <a:endParaRPr lang="en-US" altLang="ja-JP" sz="11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55575" y="7157538"/>
            <a:ext cx="2603646" cy="4599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申し込み・問い合わせ先</a:t>
            </a:r>
            <a:endParaRPr kumimoji="1" lang="en-US" altLang="ja-JP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155575" y="5937582"/>
            <a:ext cx="1960676" cy="3483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参加希望の方へ</a:t>
            </a:r>
            <a:endParaRPr kumimoji="1" lang="en-US" altLang="ja-JP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82612" y="6315751"/>
            <a:ext cx="6291085" cy="91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500" b="1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予約制</a:t>
            </a:r>
            <a:r>
              <a:rPr lang="ja-JP" altLang="en-US" sz="1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のため、下記へお申し込みください。</a:t>
            </a:r>
            <a:r>
              <a:rPr lang="ja-JP" altLang="en-US" sz="1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▸Ａコース</a:t>
            </a:r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又は</a:t>
            </a:r>
            <a:r>
              <a:rPr lang="ja-JP" altLang="en-US" sz="1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Ｂコースをそれぞれ</a:t>
            </a:r>
            <a:r>
              <a:rPr lang="ja-JP" altLang="en-US" sz="13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１日</a:t>
            </a:r>
            <a:r>
              <a:rPr lang="ja-JP" altLang="en-US" sz="1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選び、</a:t>
            </a:r>
            <a:r>
              <a:rPr lang="ja-JP" altLang="en-US" sz="1300" b="1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３日前までに</a:t>
            </a:r>
            <a:r>
              <a:rPr lang="ja-JP" altLang="en-US" sz="13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お申し込みく</a:t>
            </a:r>
            <a:r>
              <a:rPr lang="ja-JP" altLang="en-US" sz="1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ださい。</a:t>
            </a:r>
            <a:endParaRPr lang="en-US" altLang="ja-JP" sz="1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（上のお子さんも一緒に来られる場合は、お申し込みの際にお伝えください。）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000" b="1" dirty="0"/>
          </a:p>
        </p:txBody>
      </p:sp>
      <p:sp>
        <p:nvSpPr>
          <p:cNvPr id="62" name="角丸四角形吹き出し 61"/>
          <p:cNvSpPr/>
          <p:nvPr/>
        </p:nvSpPr>
        <p:spPr>
          <a:xfrm>
            <a:off x="62453" y="3852248"/>
            <a:ext cx="2888683" cy="838151"/>
          </a:xfrm>
          <a:prstGeom prst="wedgeRoundRectCallout">
            <a:avLst>
              <a:gd name="adj1" fmla="val 55851"/>
              <a:gd name="adj2" fmla="val 21324"/>
              <a:gd name="adj3" fmla="val 16667"/>
            </a:avLst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夫に体験してもらって、自分が感じているマイナートラブルやお腹が大きくなって大変なことが伝わって、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人で赤ちゃんを迎えようという意識が高まった。</a:t>
            </a:r>
            <a:endPara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角丸四角形吹き出し 63"/>
          <p:cNvSpPr/>
          <p:nvPr/>
        </p:nvSpPr>
        <p:spPr>
          <a:xfrm>
            <a:off x="66120" y="4995164"/>
            <a:ext cx="2755971" cy="446259"/>
          </a:xfrm>
          <a:prstGeom prst="wedgeRoundRectCallout">
            <a:avLst>
              <a:gd name="adj1" fmla="val 55298"/>
              <a:gd name="adj2" fmla="val -14534"/>
              <a:gd name="adj3" fmla="val 16667"/>
            </a:avLst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栄養のバランスについて考えることができました。レシピも嬉しかった♡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-38017" y="4835956"/>
            <a:ext cx="951629" cy="19354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食生活の工夫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78" name="角丸四角形吹き出し 77"/>
          <p:cNvSpPr/>
          <p:nvPr/>
        </p:nvSpPr>
        <p:spPr>
          <a:xfrm>
            <a:off x="4101523" y="1706980"/>
            <a:ext cx="2250465" cy="481684"/>
          </a:xfrm>
          <a:prstGeom prst="wedgeRoundRectCallout">
            <a:avLst>
              <a:gd name="adj1" fmla="val 54836"/>
              <a:gd name="adj2" fmla="val 14412"/>
              <a:gd name="adj3" fmla="val 16667"/>
            </a:avLst>
          </a:prstGeom>
          <a:ln w="952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・みがき方のコツがわかった。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・フロスをやってみようと思う。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 rot="21048802">
            <a:off x="49465" y="1632798"/>
            <a:ext cx="1707922" cy="3483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参加者の声</a:t>
            </a:r>
            <a:endParaRPr kumimoji="1" lang="en-US" altLang="ja-JP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-20403" y="3718502"/>
            <a:ext cx="1090297" cy="19354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 smtClean="0">
                <a:solidFill>
                  <a:schemeClr val="bg1"/>
                </a:solidFill>
              </a:rPr>
              <a:t>パパの妊婦</a:t>
            </a:r>
            <a:r>
              <a:rPr kumimoji="1" lang="ja-JP" altLang="en-US" sz="1000" b="1" dirty="0" smtClean="0">
                <a:solidFill>
                  <a:schemeClr val="bg1"/>
                </a:solidFill>
              </a:rPr>
              <a:t>体験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マグロの赤身のお刺身のイラスト | かわいいフリー素材集 いらすと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1" y="5154141"/>
            <a:ext cx="373033" cy="3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たんぱく質のイラスト（栄養素）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70" y="4587231"/>
            <a:ext cx="753726" cy="68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1332696" y="948859"/>
            <a:ext cx="1999437" cy="348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500" b="1" dirty="0"/>
              <a:t>　</a:t>
            </a:r>
            <a:r>
              <a:rPr kumimoji="1" lang="ja-JP" altLang="en-US" b="1" dirty="0" smtClean="0"/>
              <a:t>母子健康手帳</a:t>
            </a:r>
            <a:endParaRPr lang="en-US" altLang="ja-JP" sz="1200" dirty="0" smtClean="0"/>
          </a:p>
        </p:txBody>
      </p:sp>
      <p:sp>
        <p:nvSpPr>
          <p:cNvPr id="40" name="正方形/長方形 39"/>
          <p:cNvSpPr/>
          <p:nvPr/>
        </p:nvSpPr>
        <p:spPr>
          <a:xfrm>
            <a:off x="217962" y="386813"/>
            <a:ext cx="1203459" cy="3483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　象</a:t>
            </a:r>
            <a:endParaRPr kumimoji="1" lang="en-US" altLang="ja-JP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431751" y="410331"/>
            <a:ext cx="2277245" cy="52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b="1" dirty="0" smtClean="0"/>
              <a:t>妊婦さん</a:t>
            </a:r>
            <a:r>
              <a:rPr lang="ja-JP" altLang="en-US" sz="1500" b="1" dirty="0" smtClean="0"/>
              <a:t>と</a:t>
            </a:r>
            <a:r>
              <a:rPr lang="ja-JP" altLang="en-US" b="1" dirty="0" smtClean="0"/>
              <a:t>その家族</a:t>
            </a:r>
            <a:endParaRPr lang="en-US" altLang="ja-JP" b="1" dirty="0" smtClean="0"/>
          </a:p>
          <a:p>
            <a:r>
              <a:rPr lang="ja-JP" altLang="en-US" sz="1000" b="1" dirty="0"/>
              <a:t>　</a:t>
            </a:r>
            <a:r>
              <a:rPr lang="ja-JP" altLang="en-US" sz="1000" b="1" dirty="0" smtClean="0"/>
              <a:t>　（幕別町在住</a:t>
            </a:r>
            <a:r>
              <a:rPr lang="ja-JP" altLang="en-US" sz="800" b="1" dirty="0" smtClean="0"/>
              <a:t>又は</a:t>
            </a:r>
            <a:r>
              <a:rPr lang="ja-JP" altLang="en-US" sz="1000" b="1" dirty="0" smtClean="0"/>
              <a:t>里帰り中）</a:t>
            </a:r>
            <a:endParaRPr lang="en-US" altLang="ja-JP" sz="1000" dirty="0" smtClean="0"/>
          </a:p>
        </p:txBody>
      </p:sp>
      <p:sp>
        <p:nvSpPr>
          <p:cNvPr id="42" name="正方形/長方形 41"/>
          <p:cNvSpPr/>
          <p:nvPr/>
        </p:nvSpPr>
        <p:spPr>
          <a:xfrm>
            <a:off x="3968020" y="1556810"/>
            <a:ext cx="905463" cy="1935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 smtClean="0">
                <a:solidFill>
                  <a:schemeClr val="bg1"/>
                </a:solidFill>
              </a:rPr>
              <a:t>お口</a:t>
            </a:r>
            <a:r>
              <a:rPr lang="ja-JP" altLang="en-US" sz="1000" b="1" dirty="0">
                <a:solidFill>
                  <a:schemeClr val="bg1"/>
                </a:solidFill>
              </a:rPr>
              <a:t>の健康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51" r="12071" b="14120"/>
          <a:stretch/>
        </p:blipFill>
        <p:spPr>
          <a:xfrm>
            <a:off x="2681622" y="2619269"/>
            <a:ext cx="1095444" cy="1008112"/>
          </a:xfrm>
          <a:prstGeom prst="rect">
            <a:avLst/>
          </a:prstGeom>
        </p:spPr>
      </p:pic>
      <p:sp>
        <p:nvSpPr>
          <p:cNvPr id="44" name="角丸四角形吹き出し 43"/>
          <p:cNvSpPr/>
          <p:nvPr/>
        </p:nvSpPr>
        <p:spPr>
          <a:xfrm>
            <a:off x="5150686" y="3654037"/>
            <a:ext cx="1522265" cy="726119"/>
          </a:xfrm>
          <a:prstGeom prst="wedgeRoundRectCallout">
            <a:avLst>
              <a:gd name="adj1" fmla="val 45364"/>
              <a:gd name="adj2" fmla="val 20405"/>
              <a:gd name="adj3" fmla="val 16667"/>
            </a:avLst>
          </a:prstGeom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授乳や育児のイメージもつき、夫婦で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聞けて良かった。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角丸四角形吹き出し 44"/>
          <p:cNvSpPr/>
          <p:nvPr/>
        </p:nvSpPr>
        <p:spPr>
          <a:xfrm>
            <a:off x="66120" y="2373059"/>
            <a:ext cx="2630798" cy="1170158"/>
          </a:xfrm>
          <a:prstGeom prst="wedgeRoundRectCallout">
            <a:avLst>
              <a:gd name="adj1" fmla="val 55851"/>
              <a:gd name="adj2" fmla="val 21324"/>
              <a:gd name="adj3" fmla="val 16667"/>
            </a:avLst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・事前に体験できて、とても役立ち　そうです。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・産後の不安が解消できました！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夫に経験してもらえて良かった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・忘れていることも多かったので、思い出せて良かった（２子目の方）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265465" y="5773551"/>
            <a:ext cx="7447455" cy="1096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吹き出し 47"/>
          <p:cNvSpPr/>
          <p:nvPr/>
        </p:nvSpPr>
        <p:spPr>
          <a:xfrm>
            <a:off x="5228800" y="2571306"/>
            <a:ext cx="1501104" cy="633048"/>
          </a:xfrm>
          <a:prstGeom prst="wedgeRoundRectCallout">
            <a:avLst>
              <a:gd name="adj1" fmla="val 32376"/>
              <a:gd name="adj2" fmla="val 9257"/>
              <a:gd name="adj3" fmla="val 16667"/>
            </a:avLst>
          </a:prstGeom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メディアの話は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親の意識づ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大切だと思った。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3" t="17778" r="4855" b="34216"/>
          <a:stretch/>
        </p:blipFill>
        <p:spPr>
          <a:xfrm>
            <a:off x="4072415" y="4857188"/>
            <a:ext cx="998859" cy="8178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0" t="32618" r="20600" b="35189"/>
          <a:stretch/>
        </p:blipFill>
        <p:spPr>
          <a:xfrm>
            <a:off x="4025773" y="2419658"/>
            <a:ext cx="978012" cy="101671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19420" r="54149" b="45495"/>
          <a:stretch/>
        </p:blipFill>
        <p:spPr>
          <a:xfrm>
            <a:off x="4058134" y="3582748"/>
            <a:ext cx="963922" cy="9949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40670" r="13331" b="12592"/>
          <a:stretch/>
        </p:blipFill>
        <p:spPr>
          <a:xfrm>
            <a:off x="3628155" y="146595"/>
            <a:ext cx="3021828" cy="130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正方形/長方形 48"/>
          <p:cNvSpPr/>
          <p:nvPr/>
        </p:nvSpPr>
        <p:spPr>
          <a:xfrm>
            <a:off x="7612" y="2230265"/>
            <a:ext cx="860372" cy="19354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お世話体験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941687" y="2287998"/>
            <a:ext cx="1555781" cy="1935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 smtClean="0">
                <a:solidFill>
                  <a:schemeClr val="bg1"/>
                </a:solidFill>
              </a:rPr>
              <a:t>スマホ等とのつき合い方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947725" y="3478400"/>
            <a:ext cx="1194998" cy="1935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お産を迎える準備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7919" y="1556810"/>
            <a:ext cx="535384" cy="653168"/>
          </a:xfrm>
          <a:prstGeom prst="rect">
            <a:avLst/>
          </a:prstGeom>
        </p:spPr>
      </p:pic>
      <p:sp>
        <p:nvSpPr>
          <p:cNvPr id="57" name="角丸四角形吹き出し 56"/>
          <p:cNvSpPr/>
          <p:nvPr/>
        </p:nvSpPr>
        <p:spPr>
          <a:xfrm>
            <a:off x="5164011" y="4804539"/>
            <a:ext cx="1581024" cy="929567"/>
          </a:xfrm>
          <a:prstGeom prst="wedgeRoundRectCallout">
            <a:avLst>
              <a:gd name="adj1" fmla="val 42755"/>
              <a:gd name="adj2" fmla="val 12735"/>
              <a:gd name="adj3" fmla="val 16667"/>
            </a:avLst>
          </a:prstGeom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子育て支援センターの場所や様子がわかり、こどもが産まれたら遊びに来たいなぁ～と思った♪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968020" y="4654886"/>
            <a:ext cx="1693357" cy="1935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 smtClean="0">
                <a:solidFill>
                  <a:schemeClr val="bg1"/>
                </a:solidFill>
              </a:rPr>
              <a:t>子育て支援センターの紹介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193557" y="7260999"/>
            <a:ext cx="2066396" cy="1318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1500" b="1" dirty="0" smtClean="0"/>
              <a:t>ＷＥＢ予約 </a:t>
            </a:r>
            <a:r>
              <a:rPr kumimoji="1" lang="ja-JP" altLang="en-US" sz="1200" dirty="0" smtClean="0"/>
              <a:t>はこちら！</a:t>
            </a:r>
            <a:endParaRPr kumimoji="1" lang="ja-JP" altLang="en-US" sz="1200" dirty="0"/>
          </a:p>
        </p:txBody>
      </p:sp>
      <p:pic>
        <p:nvPicPr>
          <p:cNvPr id="47" name="図 4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32" y="7592845"/>
            <a:ext cx="1011446" cy="9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872</Words>
  <Application>Microsoft Office PowerPoint</Application>
  <PresentationFormat>画面に合わせる (4:3)</PresentationFormat>
  <Paragraphs>141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HGP創英角ｺﾞｼｯｸUB</vt:lpstr>
      <vt:lpstr>HGS創英角ｺﾞｼｯｸUB</vt:lpstr>
      <vt:lpstr>HG丸ｺﾞｼｯｸM-PRO</vt:lpstr>
      <vt:lpstr>HG創英角ｺﾞｼｯｸUB</vt:lpstr>
      <vt:lpstr>Meiryo UI</vt:lpstr>
      <vt:lpstr>ＭＳ Ｐゴシック</vt:lpstr>
      <vt:lpstr>MS UI Gothic</vt:lpstr>
      <vt:lpstr>ＭＳ 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今泉 みか</dc:creator>
  <cp:lastModifiedBy>Administrator</cp:lastModifiedBy>
  <cp:revision>233</cp:revision>
  <cp:lastPrinted>2026-02-02T01:10:22Z</cp:lastPrinted>
  <dcterms:created xsi:type="dcterms:W3CDTF">2021-03-05T10:55:49Z</dcterms:created>
  <dcterms:modified xsi:type="dcterms:W3CDTF">2026-03-23T01:20:41Z</dcterms:modified>
</cp:coreProperties>
</file>