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"/>
  </p:notesMasterIdLst>
  <p:sldIdLst>
    <p:sldId id="257" r:id="rId2"/>
    <p:sldId id="258" r:id="rId3"/>
  </p:sldIdLst>
  <p:sldSz cx="6858000" cy="9144000" type="screen4x3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E8622"/>
    <a:srgbClr val="F9DB5D"/>
    <a:srgbClr val="FF9999"/>
    <a:srgbClr val="FFC5C5"/>
    <a:srgbClr val="FFCC99"/>
    <a:srgbClr val="F9AD15"/>
    <a:srgbClr val="FEC2EE"/>
    <a:srgbClr val="F8F69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82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47940" cy="508157"/>
          </a:xfrm>
          <a:prstGeom prst="rect">
            <a:avLst/>
          </a:prstGeom>
        </p:spPr>
        <p:txBody>
          <a:bodyPr vert="horz" lIns="93867" tIns="46933" rIns="93867" bIns="4693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84633" y="0"/>
            <a:ext cx="3047940" cy="508157"/>
          </a:xfrm>
          <a:prstGeom prst="rect">
            <a:avLst/>
          </a:prstGeom>
        </p:spPr>
        <p:txBody>
          <a:bodyPr vert="horz" lIns="93867" tIns="46933" rIns="93867" bIns="46933" rtlCol="0"/>
          <a:lstStyle>
            <a:lvl1pPr algn="r">
              <a:defRPr sz="1200"/>
            </a:lvl1pPr>
          </a:lstStyle>
          <a:p>
            <a:fld id="{4643F391-AF8E-4D30-A9E0-969D8B86A0AC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87563" y="763588"/>
            <a:ext cx="2859087" cy="381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67" tIns="46933" rIns="93867" bIns="469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3755" y="4828307"/>
            <a:ext cx="5626714" cy="4573413"/>
          </a:xfrm>
          <a:prstGeom prst="rect">
            <a:avLst/>
          </a:prstGeom>
        </p:spPr>
        <p:txBody>
          <a:bodyPr vert="horz" lIns="93867" tIns="46933" rIns="93867" bIns="4693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654983"/>
            <a:ext cx="3047940" cy="508156"/>
          </a:xfrm>
          <a:prstGeom prst="rect">
            <a:avLst/>
          </a:prstGeom>
        </p:spPr>
        <p:txBody>
          <a:bodyPr vert="horz" lIns="93867" tIns="46933" rIns="93867" bIns="4693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84633" y="9654983"/>
            <a:ext cx="3047940" cy="508156"/>
          </a:xfrm>
          <a:prstGeom prst="rect">
            <a:avLst/>
          </a:prstGeom>
        </p:spPr>
        <p:txBody>
          <a:bodyPr vert="horz" lIns="93867" tIns="46933" rIns="93867" bIns="46933" rtlCol="0" anchor="b"/>
          <a:lstStyle>
            <a:lvl1pPr algn="r">
              <a:defRPr sz="1200"/>
            </a:lvl1pPr>
          </a:lstStyle>
          <a:p>
            <a:fld id="{C455ECF0-FA31-4A58-B16B-A87240EBFB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55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37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7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9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11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23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21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98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41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30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34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1660-8DF0-475B-B738-943BDF8AE252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61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11660-8DF0-475B-B738-943BDF8AE252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C005-EBB6-4A29-B7BB-0ED3818E3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17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image" Target="../media/image8.png"/><Relationship Id="rId16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microsoft.com/office/2007/relationships/hdphoto" Target="../media/hdphoto5.wdp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7.wdp"/><Relationship Id="rId1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934168" y="1080101"/>
            <a:ext cx="559117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妊婦さんや子育て中のママが 安心して楽しく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子育てできる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ように、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子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育て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の大変さをみんなでお話して、</a:t>
            </a:r>
            <a:r>
              <a:rPr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ちょっとでも気持ちが</a:t>
            </a: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スッキリするように、</a:t>
            </a:r>
            <a:endParaRPr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お気軽におしゃべりしにきませんか？</a:t>
            </a:r>
            <a:endParaRPr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26793" y="102402"/>
            <a:ext cx="240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幕別町産前産後サポート事業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8" name="Picture 4" descr="C:\Users\m.imaizumi\Desktop\マスキングテープ　黄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1" y="1745143"/>
            <a:ext cx="1245626" cy="6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19030" y="1883020"/>
            <a:ext cx="378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対 象</a:t>
            </a:r>
            <a:r>
              <a:rPr kumimoji="1" lang="ja-JP" altLang="en-US" dirty="0" smtClean="0"/>
              <a:t>　　　</a:t>
            </a:r>
            <a:r>
              <a:rPr kumimoji="1" lang="ja-JP" altLang="en-US" sz="1500" dirty="0" smtClean="0"/>
              <a:t>（幕別町在住</a:t>
            </a:r>
            <a:r>
              <a:rPr kumimoji="1" lang="ja-JP" altLang="en-US" sz="1300" dirty="0" smtClean="0"/>
              <a:t>または</a:t>
            </a:r>
            <a:r>
              <a:rPr kumimoji="1" lang="ja-JP" altLang="en-US" sz="1500" dirty="0" smtClean="0"/>
              <a:t>里帰りなど）</a:t>
            </a:r>
            <a:endParaRPr kumimoji="1" lang="ja-JP" altLang="en-US" sz="1500" dirty="0"/>
          </a:p>
        </p:txBody>
      </p:sp>
      <p:sp>
        <p:nvSpPr>
          <p:cNvPr id="4" name="正方形/長方形 3"/>
          <p:cNvSpPr/>
          <p:nvPr/>
        </p:nvSpPr>
        <p:spPr>
          <a:xfrm>
            <a:off x="285241" y="233314"/>
            <a:ext cx="5921436" cy="9079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15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☘</a:t>
            </a:r>
            <a:r>
              <a:rPr lang="ja-JP" altLang="en-US" sz="25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☕</a:t>
            </a:r>
            <a:r>
              <a:rPr lang="ja-JP" altLang="en-US" sz="2500" b="1" dirty="0" smtClean="0">
                <a:ln w="1905"/>
                <a:solidFill>
                  <a:srgbClr val="F9DB5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　　　　</a:t>
            </a:r>
            <a:r>
              <a:rPr lang="ja-JP" altLang="en-US" sz="53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ママカフェ</a:t>
            </a:r>
            <a:r>
              <a:rPr lang="ja-JP" altLang="en-US" sz="25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☕</a:t>
            </a:r>
            <a:r>
              <a:rPr lang="ja-JP" altLang="en-US" sz="15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☘</a:t>
            </a:r>
            <a:endParaRPr lang="ja-JP" altLang="en-US" sz="15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025153" y="738269"/>
            <a:ext cx="903066" cy="280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r>
              <a:rPr lang="ja-JP" altLang="en-US" sz="1400" b="1" dirty="0" smtClean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８年度</a:t>
            </a:r>
            <a:endParaRPr kumimoji="1" lang="ja-JP" altLang="en-US" sz="1400" b="1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397782" y="2376538"/>
            <a:ext cx="2476005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　　　１歳までの親子</a:t>
            </a:r>
            <a:endParaRPr lang="en-US" altLang="ja-JP" sz="2000" b="1" dirty="0" smtClean="0"/>
          </a:p>
        </p:txBody>
      </p:sp>
      <p:sp>
        <p:nvSpPr>
          <p:cNvPr id="53" name="正方形/長方形 52"/>
          <p:cNvSpPr/>
          <p:nvPr/>
        </p:nvSpPr>
        <p:spPr>
          <a:xfrm>
            <a:off x="3964125" y="2724255"/>
            <a:ext cx="186542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・授乳やお世話これでいい？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・離乳食づくりが大変💦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悩んで</a:t>
            </a:r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いませんか？</a:t>
            </a:r>
            <a:endParaRPr lang="en-US" altLang="ja-JP" sz="1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3" name="Picture 4" descr="C:\Users\m.imaizumi\Desktop\マスキングテープ　黄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1" y="4061033"/>
            <a:ext cx="1245626" cy="6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赤ちゃんのイラス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728" r="894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67" y="2342040"/>
            <a:ext cx="1068220" cy="10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58720" y="4199896"/>
            <a:ext cx="9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 内 容</a:t>
            </a:r>
            <a:endParaRPr kumimoji="1" lang="ja-JP" altLang="en-US" b="1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979634" y="2393402"/>
            <a:ext cx="1699000" cy="4001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>
                <a:latin typeface="+mn-ea"/>
              </a:rPr>
              <a:t>妊婦さん</a:t>
            </a:r>
            <a:endParaRPr lang="en-US" altLang="ja-JP" sz="2000" b="1" dirty="0" smtClean="0"/>
          </a:p>
        </p:txBody>
      </p:sp>
      <p:sp>
        <p:nvSpPr>
          <p:cNvPr id="57" name="正方形/長方形 56"/>
          <p:cNvSpPr/>
          <p:nvPr/>
        </p:nvSpPr>
        <p:spPr>
          <a:xfrm>
            <a:off x="1013693" y="2743086"/>
            <a:ext cx="278269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・お産に向けて準備することは？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・赤ちゃんのお世話って？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イメージ</a:t>
            </a:r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できていますか？</a:t>
            </a:r>
            <a:endParaRPr lang="en-US" altLang="ja-JP" sz="1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9" name="Picture 4" descr="https://encrypted-tbn0.gstatic.com/images?q=tbn:ANd9GcTpZzMf9xFWlR981-A2inEMEFA3eU-UTISv0UVhFPrNZksEBp1MTWq_PQ3xrA&amp;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5" y="2413913"/>
            <a:ext cx="737550" cy="9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楕円 15"/>
          <p:cNvSpPr/>
          <p:nvPr/>
        </p:nvSpPr>
        <p:spPr>
          <a:xfrm>
            <a:off x="5123040" y="1977767"/>
            <a:ext cx="1402304" cy="4844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のお子さんの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参加も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O.K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です！</a:t>
            </a:r>
            <a:endParaRPr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860487" y="7182794"/>
            <a:ext cx="2923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200" dirty="0"/>
              <a:t>　</a:t>
            </a:r>
            <a:r>
              <a:rPr lang="en-US" altLang="ja-JP" sz="1200" dirty="0" smtClean="0"/>
              <a:t>【</a:t>
            </a:r>
            <a:r>
              <a:rPr lang="ja-JP" altLang="en-US" sz="1200" dirty="0" smtClean="0"/>
              <a:t>スタッフ：管理栄養士、助産師、保健師</a:t>
            </a:r>
            <a:r>
              <a:rPr lang="en-US" altLang="ja-JP" sz="1200" dirty="0" smtClean="0"/>
              <a:t>】</a:t>
            </a:r>
          </a:p>
        </p:txBody>
      </p:sp>
      <p:pic>
        <p:nvPicPr>
          <p:cNvPr id="48" name="Picture 4" descr="C:\Users\m.imaizumi\Desktop\マスキングテープ　黄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55" y="3492554"/>
            <a:ext cx="1245626" cy="6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テキスト ボックス 48"/>
          <p:cNvSpPr txBox="1"/>
          <p:nvPr/>
        </p:nvSpPr>
        <p:spPr>
          <a:xfrm>
            <a:off x="414514" y="3610518"/>
            <a:ext cx="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+mj-ea"/>
                <a:ea typeface="+mj-ea"/>
              </a:rPr>
              <a:t>会 場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475481" y="3594513"/>
            <a:ext cx="547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+mj-ea"/>
                <a:ea typeface="+mj-ea"/>
              </a:rPr>
              <a:t>札内コミュニティプラザ　</a:t>
            </a:r>
            <a:r>
              <a:rPr lang="ja-JP" altLang="en-US" sz="1100" dirty="0" smtClean="0">
                <a:latin typeface="+mj-ea"/>
                <a:ea typeface="+mj-ea"/>
              </a:rPr>
              <a:t>（</a:t>
            </a:r>
            <a:r>
              <a:rPr kumimoji="1" lang="ja-JP" altLang="en-US" sz="1100" dirty="0" smtClean="0">
                <a:latin typeface="+mj-ea"/>
                <a:ea typeface="+mj-ea"/>
              </a:rPr>
              <a:t>住所：幕別町札内青葉町</a:t>
            </a:r>
            <a:r>
              <a:rPr kumimoji="1" lang="en-US" altLang="ja-JP" sz="1100" dirty="0" smtClean="0">
                <a:latin typeface="+mj-ea"/>
                <a:ea typeface="+mj-ea"/>
              </a:rPr>
              <a:t>311-11</a:t>
            </a:r>
            <a:r>
              <a:rPr kumimoji="1" lang="ja-JP" altLang="en-US" sz="1100" dirty="0" smtClean="0">
                <a:latin typeface="+mj-ea"/>
                <a:ea typeface="+mj-ea"/>
              </a:rPr>
              <a:t>）</a:t>
            </a:r>
            <a:endParaRPr kumimoji="1" lang="ja-JP" altLang="en-US" sz="1100" dirty="0">
              <a:latin typeface="+mj-ea"/>
              <a:ea typeface="+mj-ea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 flipV="1">
            <a:off x="1505838" y="3994240"/>
            <a:ext cx="2458287" cy="35278"/>
          </a:xfrm>
          <a:prstGeom prst="line">
            <a:avLst/>
          </a:prstGeom>
          <a:ln w="3175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1726264" y="4935547"/>
            <a:ext cx="4747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大人メニューから取り分けた「離乳食の試食」を食べてもらうことで、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固さや味付けの目安もわかり、お子さんに合った離乳食を確認できます。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簡単でラクに作るコツを一緒に考えましょう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557836" y="5557491"/>
            <a:ext cx="279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+mn-ea"/>
              </a:rPr>
              <a:t>10</a:t>
            </a:r>
            <a:r>
              <a:rPr kumimoji="1" lang="ja-JP" altLang="en-US" b="1" dirty="0" smtClean="0">
                <a:latin typeface="+mn-ea"/>
              </a:rPr>
              <a:t>：</a:t>
            </a:r>
            <a:r>
              <a:rPr kumimoji="1" lang="en-US" altLang="ja-JP" b="1" dirty="0" smtClean="0">
                <a:latin typeface="+mn-ea"/>
              </a:rPr>
              <a:t>00</a:t>
            </a:r>
            <a:r>
              <a:rPr lang="ja-JP" altLang="en-US" b="1" dirty="0" smtClean="0">
                <a:latin typeface="+mn-ea"/>
              </a:rPr>
              <a:t>～</a:t>
            </a:r>
            <a:r>
              <a:rPr lang="en-US" altLang="ja-JP" b="1" dirty="0" smtClean="0">
                <a:latin typeface="+mn-ea"/>
              </a:rPr>
              <a:t>11</a:t>
            </a:r>
            <a:r>
              <a:rPr lang="ja-JP" altLang="en-US" b="1" dirty="0" smtClean="0">
                <a:latin typeface="+mn-ea"/>
              </a:rPr>
              <a:t>：</a:t>
            </a:r>
            <a:r>
              <a:rPr lang="en-US" altLang="ja-JP" b="1" dirty="0" smtClean="0">
                <a:latin typeface="+mn-ea"/>
              </a:rPr>
              <a:t>15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180233" y="5476667"/>
            <a:ext cx="261064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9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持ち物</a:t>
            </a:r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＞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スタイ</a:t>
            </a:r>
            <a:r>
              <a:rPr kumimoji="1"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エプロン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522422" y="5543863"/>
            <a:ext cx="996245" cy="386968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日  時</a:t>
            </a:r>
            <a:endParaRPr kumimoji="1" lang="ja-JP" altLang="en-US" dirty="0"/>
          </a:p>
        </p:txBody>
      </p:sp>
      <p:graphicFrame>
        <p:nvGraphicFramePr>
          <p:cNvPr id="63" name="表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743321"/>
              </p:ext>
            </p:extLst>
          </p:nvPr>
        </p:nvGraphicFramePr>
        <p:xfrm>
          <a:off x="654096" y="5940830"/>
          <a:ext cx="3587546" cy="1231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75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４月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20</a:t>
                      </a:r>
                      <a:r>
                        <a:rPr kumimoji="1" lang="ja-JP" altLang="en-US" sz="1200" dirty="0" smtClean="0"/>
                        <a:t>日㈪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８月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５日㈬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１２月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３日</a:t>
                      </a:r>
                      <a:r>
                        <a:rPr kumimoji="1" lang="ja-JP" altLang="en-US" sz="1200" dirty="0" smtClean="0"/>
                        <a:t>㈭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75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５月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25</a:t>
                      </a:r>
                      <a:r>
                        <a:rPr kumimoji="1" lang="ja-JP" altLang="en-US" sz="1200" dirty="0" smtClean="0"/>
                        <a:t>日㈪</a:t>
                      </a:r>
                      <a:endParaRPr kumimoji="1" lang="en-US" altLang="ja-JP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９月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25</a:t>
                      </a:r>
                      <a:r>
                        <a:rPr kumimoji="1" lang="ja-JP" altLang="en-US" sz="1200" dirty="0" smtClean="0"/>
                        <a:t>日㈮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１月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19</a:t>
                      </a:r>
                      <a:r>
                        <a:rPr kumimoji="1" lang="ja-JP" altLang="en-US" sz="1200" dirty="0" smtClean="0"/>
                        <a:t>日㈫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75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６月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22</a:t>
                      </a:r>
                      <a:r>
                        <a:rPr kumimoji="1" lang="ja-JP" altLang="en-US" sz="1200" dirty="0" smtClean="0"/>
                        <a:t>日㈪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１０月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19</a:t>
                      </a:r>
                      <a:r>
                        <a:rPr kumimoji="1" lang="ja-JP" altLang="en-US" sz="1200" dirty="0" smtClean="0"/>
                        <a:t>日㈪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２月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１日㈪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752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７月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２日㈭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１１月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２日㈪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/>
                        <a:t>３月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17</a:t>
                      </a:r>
                      <a:r>
                        <a:rPr kumimoji="1" lang="ja-JP" altLang="en-US" sz="1200" dirty="0" smtClean="0"/>
                        <a:t>日㈬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2" t="27404" r="18500" b="26274"/>
          <a:stretch/>
        </p:blipFill>
        <p:spPr>
          <a:xfrm>
            <a:off x="4473084" y="5964818"/>
            <a:ext cx="2040301" cy="1157269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6" b="7562"/>
          <a:stretch/>
        </p:blipFill>
        <p:spPr>
          <a:xfrm>
            <a:off x="2562897" y="7480793"/>
            <a:ext cx="2055239" cy="1337821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721" b="-3471"/>
          <a:stretch/>
        </p:blipFill>
        <p:spPr>
          <a:xfrm>
            <a:off x="635700" y="7379539"/>
            <a:ext cx="1844273" cy="1457071"/>
          </a:xfrm>
          <a:prstGeom prst="rect">
            <a:avLst/>
          </a:prstGeom>
        </p:spPr>
      </p:pic>
      <p:sp>
        <p:nvSpPr>
          <p:cNvPr id="70" name="正方形/長方形 69"/>
          <p:cNvSpPr/>
          <p:nvPr/>
        </p:nvSpPr>
        <p:spPr>
          <a:xfrm>
            <a:off x="2486545" y="7438261"/>
            <a:ext cx="2207942" cy="358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5</a:t>
            </a:r>
            <a:r>
              <a:rPr lang="ja-JP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～</a:t>
            </a:r>
            <a:r>
              <a:rPr lang="en-US" altLang="ja-JP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6</a:t>
            </a:r>
            <a:r>
              <a:rPr lang="ja-JP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か月</a:t>
            </a:r>
            <a:r>
              <a:rPr lang="ja-JP" sz="700" kern="100" dirty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</a:t>
            </a:r>
            <a:r>
              <a:rPr lang="en-US" altLang="ja-JP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7</a:t>
            </a:r>
            <a:r>
              <a:rPr lang="ja-JP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～</a:t>
            </a:r>
            <a:r>
              <a:rPr lang="en-US" sz="700" kern="100" dirty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8</a:t>
            </a:r>
            <a:r>
              <a:rPr lang="ja-JP" sz="700" kern="100" dirty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か月　</a:t>
            </a:r>
            <a:r>
              <a:rPr lang="en-US" altLang="ja-JP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9</a:t>
            </a:r>
            <a:r>
              <a:rPr lang="ja-JP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～</a:t>
            </a:r>
            <a:r>
              <a:rPr lang="en-US" sz="700" kern="100" dirty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11</a:t>
            </a:r>
            <a:r>
              <a:rPr lang="ja-JP" sz="700" kern="100" dirty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か</a:t>
            </a:r>
            <a:r>
              <a:rPr lang="ja-JP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月</a:t>
            </a:r>
            <a:r>
              <a:rPr lang="ja-JP" sz="700" kern="100" dirty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</a:t>
            </a:r>
            <a:r>
              <a:rPr lang="en-US" sz="700" kern="100" dirty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1</a:t>
            </a:r>
            <a:r>
              <a:rPr lang="ja-JP" sz="700" kern="100" dirty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歳以降</a:t>
            </a:r>
            <a:endParaRPr lang="ja-JP" sz="7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443543" y="7088765"/>
            <a:ext cx="1401533" cy="336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900" dirty="0"/>
          </a:p>
          <a:p>
            <a:r>
              <a:rPr kumimoji="1" lang="ja-JP" altLang="en-US" sz="900" dirty="0" smtClean="0">
                <a:solidFill>
                  <a:srgbClr val="00B050"/>
                </a:solidFill>
              </a:rPr>
              <a:t>　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照り焼きチキン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9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605160" y="7117134"/>
            <a:ext cx="1236797" cy="305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900" dirty="0"/>
          </a:p>
          <a:p>
            <a:r>
              <a:rPr kumimoji="1" lang="ja-JP" altLang="en-US" sz="900" dirty="0" smtClean="0">
                <a:solidFill>
                  <a:srgbClr val="00B050"/>
                </a:solidFill>
              </a:rPr>
              <a:t>　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9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夏の</a:t>
            </a:r>
            <a:r>
              <a:rPr lang="ja-JP" altLang="en-US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そうめん</a:t>
            </a:r>
            <a:r>
              <a:rPr lang="en-US" altLang="ja-JP" sz="9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kumimoji="1" lang="ja-JP" altLang="en-US" sz="9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5" name="正方形/長方形 94"/>
          <p:cNvSpPr/>
          <p:nvPr/>
        </p:nvSpPr>
        <p:spPr>
          <a:xfrm>
            <a:off x="748877" y="7547040"/>
            <a:ext cx="2207942" cy="1102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700" kern="100" dirty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</a:t>
            </a:r>
            <a:r>
              <a:rPr lang="ja-JP" altLang="en-US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　</a:t>
            </a:r>
            <a:r>
              <a:rPr lang="en-US" altLang="ja-JP" sz="700" kern="100" dirty="0" smtClean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1</a:t>
            </a:r>
            <a:r>
              <a:rPr lang="ja-JP" altLang="ja-JP" sz="700" kern="100" dirty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歳</a:t>
            </a:r>
            <a:r>
              <a:rPr lang="ja-JP" altLang="ja-JP" sz="700" kern="100" dirty="0" smtClean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以降</a:t>
            </a:r>
            <a:r>
              <a:rPr lang="ja-JP" altLang="en-US" sz="700" kern="100" dirty="0" smtClean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　</a:t>
            </a:r>
            <a:r>
              <a:rPr lang="en-US" altLang="ja-JP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9</a:t>
            </a:r>
            <a:r>
              <a:rPr lang="ja-JP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～</a:t>
            </a:r>
            <a:r>
              <a:rPr lang="en-US" sz="700" kern="100" dirty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11</a:t>
            </a:r>
            <a:r>
              <a:rPr lang="ja-JP" sz="700" kern="100" dirty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か</a:t>
            </a:r>
            <a:r>
              <a:rPr lang="ja-JP" sz="700" kern="100" dirty="0" smtClean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月</a:t>
            </a:r>
            <a:endParaRPr lang="en-US" altLang="ja-JP" sz="700" kern="100" dirty="0" smtClean="0">
              <a:solidFill>
                <a:srgbClr val="595959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 algn="ctr"/>
            <a:endParaRPr lang="en-US" altLang="ja-JP" sz="700" kern="100" dirty="0" smtClean="0">
              <a:solidFill>
                <a:srgbClr val="595959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 algn="ctr"/>
            <a:endParaRPr lang="en-US" altLang="ja-JP" sz="700" kern="100" dirty="0">
              <a:solidFill>
                <a:srgbClr val="595959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 algn="ctr"/>
            <a:endParaRPr lang="en-US" altLang="ja-JP" sz="700" kern="100" dirty="0" smtClean="0">
              <a:solidFill>
                <a:srgbClr val="595959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 algn="ctr"/>
            <a:endParaRPr lang="en-US" altLang="ja-JP" sz="700" kern="100" dirty="0">
              <a:solidFill>
                <a:srgbClr val="595959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 algn="ctr"/>
            <a:endParaRPr lang="en-US" altLang="ja-JP" sz="700" kern="100" dirty="0" smtClean="0">
              <a:solidFill>
                <a:srgbClr val="595959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 algn="ctr"/>
            <a:endParaRPr lang="en-US" altLang="ja-JP" sz="700" kern="100" dirty="0" smtClean="0">
              <a:solidFill>
                <a:srgbClr val="595959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 algn="ctr"/>
            <a:endParaRPr lang="en-US" altLang="ja-JP" sz="700" kern="100" dirty="0">
              <a:solidFill>
                <a:srgbClr val="595959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 algn="ctr"/>
            <a:endParaRPr lang="en-US" altLang="ja-JP" sz="700" kern="100" dirty="0" smtClean="0">
              <a:solidFill>
                <a:srgbClr val="595959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  <a:p>
            <a:pPr algn="ctr"/>
            <a:r>
              <a:rPr lang="ja-JP" altLang="en-US" sz="700" kern="100" dirty="0" smtClean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　　</a:t>
            </a:r>
            <a:r>
              <a:rPr lang="en-US" altLang="ja-JP" sz="700" kern="100" dirty="0" smtClean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5</a:t>
            </a:r>
            <a:r>
              <a:rPr lang="ja-JP" altLang="ja-JP" sz="700" kern="100" dirty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～</a:t>
            </a:r>
            <a:r>
              <a:rPr lang="en-US" altLang="ja-JP" sz="700" kern="100" dirty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6</a:t>
            </a:r>
            <a:r>
              <a:rPr lang="ja-JP" altLang="ja-JP" sz="700" kern="100" dirty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か月　</a:t>
            </a:r>
            <a:r>
              <a:rPr lang="en-US" altLang="ja-JP" sz="700" kern="100" dirty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7</a:t>
            </a:r>
            <a:r>
              <a:rPr lang="ja-JP" altLang="ja-JP" sz="700" kern="100" dirty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～</a:t>
            </a:r>
            <a:r>
              <a:rPr lang="en-US" altLang="ja-JP" sz="700" kern="100" dirty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8</a:t>
            </a:r>
            <a:r>
              <a:rPr lang="ja-JP" altLang="ja-JP" sz="700" kern="100" dirty="0">
                <a:solidFill>
                  <a:srgbClr val="595959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か月</a:t>
            </a:r>
            <a:r>
              <a:rPr lang="ja-JP" sz="700" kern="100" dirty="0">
                <a:solidFill>
                  <a:srgbClr val="595959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/>
              </a:rPr>
              <a:t>　</a:t>
            </a:r>
            <a:endParaRPr lang="ja-JP" sz="7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/>
            </a:endParaRPr>
          </a:p>
        </p:txBody>
      </p:sp>
      <p:sp>
        <p:nvSpPr>
          <p:cNvPr id="102" name="角丸四角形 101"/>
          <p:cNvSpPr/>
          <p:nvPr/>
        </p:nvSpPr>
        <p:spPr>
          <a:xfrm>
            <a:off x="1764731" y="4358711"/>
            <a:ext cx="3412807" cy="57563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/>
              <a:t>➊</a:t>
            </a:r>
            <a:r>
              <a:rPr kumimoji="1" lang="ja-JP" altLang="en-US" sz="2500" b="1" dirty="0" smtClean="0"/>
              <a:t>離乳食もぐもぐ会</a:t>
            </a:r>
            <a:endParaRPr kumimoji="1" lang="ja-JP" altLang="en-US" sz="2500" b="1" dirty="0"/>
          </a:p>
        </p:txBody>
      </p:sp>
      <p:sp>
        <p:nvSpPr>
          <p:cNvPr id="7" name="ハート 6"/>
          <p:cNvSpPr/>
          <p:nvPr/>
        </p:nvSpPr>
        <p:spPr>
          <a:xfrm>
            <a:off x="5605181" y="6338554"/>
            <a:ext cx="75009" cy="71211"/>
          </a:xfrm>
          <a:prstGeom prst="hear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ハート 107"/>
          <p:cNvSpPr/>
          <p:nvPr/>
        </p:nvSpPr>
        <p:spPr>
          <a:xfrm>
            <a:off x="4723859" y="6518376"/>
            <a:ext cx="62086" cy="69202"/>
          </a:xfrm>
          <a:prstGeom prst="hear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9" name="直線コネクタ 108"/>
          <p:cNvCxnSpPr/>
          <p:nvPr/>
        </p:nvCxnSpPr>
        <p:spPr>
          <a:xfrm flipH="1" flipV="1">
            <a:off x="4861925" y="8443026"/>
            <a:ext cx="294402" cy="143816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正方形/長方形 109"/>
          <p:cNvSpPr/>
          <p:nvPr/>
        </p:nvSpPr>
        <p:spPr>
          <a:xfrm>
            <a:off x="4701059" y="7519116"/>
            <a:ext cx="2100525" cy="11947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毎月違うメニューの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「取り分け</a:t>
            </a:r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離乳食」をご紹介！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お子さんの試食も好評です</a:t>
            </a:r>
            <a:r>
              <a:rPr kumimoji="1" lang="ja-JP" altLang="en-US" sz="1200" dirty="0" smtClean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kumimoji="1" lang="ja-JP" altLang="en-US" sz="900" dirty="0" smtClean="0">
                <a:solidFill>
                  <a:srgbClr val="00B050"/>
                </a:solidFill>
              </a:rPr>
              <a:t>　　　　　　　　　　　　　</a:t>
            </a:r>
            <a:endParaRPr kumimoji="1" lang="ja-JP" altLang="en-US" sz="900" dirty="0">
              <a:solidFill>
                <a:srgbClr val="00B050"/>
              </a:solidFill>
            </a:endParaRPr>
          </a:p>
        </p:txBody>
      </p:sp>
      <p:cxnSp>
        <p:nvCxnSpPr>
          <p:cNvPr id="111" name="直線コネクタ 110"/>
          <p:cNvCxnSpPr/>
          <p:nvPr/>
        </p:nvCxnSpPr>
        <p:spPr>
          <a:xfrm flipH="1">
            <a:off x="4812662" y="7661868"/>
            <a:ext cx="618944" cy="124736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フローチャート : 結合子 60"/>
          <p:cNvSpPr/>
          <p:nvPr/>
        </p:nvSpPr>
        <p:spPr>
          <a:xfrm>
            <a:off x="590733" y="4621052"/>
            <a:ext cx="1107151" cy="855615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85400" y="4734715"/>
            <a:ext cx="1191747" cy="60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latin typeface="+mj-ea"/>
                <a:ea typeface="+mj-ea"/>
              </a:rPr>
              <a:t>予約制</a:t>
            </a:r>
            <a:endParaRPr kumimoji="1" lang="en-US" altLang="ja-JP" sz="1400" b="1" dirty="0" smtClean="0">
              <a:latin typeface="+mj-ea"/>
              <a:ea typeface="+mj-ea"/>
            </a:endParaRPr>
          </a:p>
          <a:p>
            <a:r>
              <a:rPr lang="ja-JP" altLang="en-US" sz="900" dirty="0">
                <a:latin typeface="+mj-ea"/>
                <a:ea typeface="+mj-ea"/>
              </a:rPr>
              <a:t>●</a:t>
            </a:r>
            <a:r>
              <a:rPr lang="ja-JP" altLang="en-US" sz="900" dirty="0" smtClean="0">
                <a:latin typeface="+mj-ea"/>
                <a:ea typeface="+mj-ea"/>
              </a:rPr>
              <a:t>定員</a:t>
            </a:r>
            <a:r>
              <a:rPr lang="en-US" altLang="ja-JP" sz="900" dirty="0" smtClean="0">
                <a:latin typeface="+mj-ea"/>
                <a:ea typeface="+mj-ea"/>
              </a:rPr>
              <a:t>15</a:t>
            </a:r>
            <a:r>
              <a:rPr lang="ja-JP" altLang="en-US" sz="900" dirty="0" smtClean="0">
                <a:latin typeface="+mj-ea"/>
                <a:ea typeface="+mj-ea"/>
              </a:rPr>
              <a:t>組</a:t>
            </a:r>
            <a:endParaRPr lang="en-US" altLang="ja-JP" sz="900" dirty="0" smtClean="0">
              <a:latin typeface="+mj-ea"/>
              <a:ea typeface="+mj-ea"/>
            </a:endParaRPr>
          </a:p>
          <a:p>
            <a:r>
              <a:rPr lang="ja-JP" altLang="en-US" sz="900" dirty="0" smtClean="0">
                <a:latin typeface="+mj-ea"/>
                <a:ea typeface="+mj-ea"/>
              </a:rPr>
              <a:t>●２日前までに予約</a:t>
            </a:r>
            <a:endParaRPr kumimoji="1" lang="ja-JP" altLang="en-US" sz="900" dirty="0">
              <a:latin typeface="+mj-ea"/>
              <a:ea typeface="+mj-ea"/>
            </a:endParaRPr>
          </a:p>
        </p:txBody>
      </p:sp>
      <p:pic>
        <p:nvPicPr>
          <p:cNvPr id="56" name="Picture 2" descr="離乳食　子供　かわいい　イラスト　フリー　無料　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86" y="8418950"/>
            <a:ext cx="634700" cy="6347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コネクタ 8"/>
          <p:cNvCxnSpPr/>
          <p:nvPr/>
        </p:nvCxnSpPr>
        <p:spPr>
          <a:xfrm flipV="1">
            <a:off x="5951728" y="2336162"/>
            <a:ext cx="446194" cy="185348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 flipV="1">
            <a:off x="5201889" y="2010962"/>
            <a:ext cx="172076" cy="323559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5201889" y="251521"/>
            <a:ext cx="891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/>
              <a:t>R8.3.23</a:t>
            </a:r>
            <a:r>
              <a:rPr lang="ja-JP" altLang="en-US" sz="1000" dirty="0" smtClean="0"/>
              <a:t>印刷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1053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90554" y="6831242"/>
            <a:ext cx="5739832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 smtClean="0"/>
              <a:t>　　</a:t>
            </a:r>
            <a:r>
              <a:rPr lang="ja-JP" altLang="en-US" sz="1400" dirty="0" smtClean="0">
                <a:latin typeface="+mn-ea"/>
              </a:rPr>
              <a:t>幕別町</a:t>
            </a:r>
            <a:r>
              <a:rPr lang="ja-JP" altLang="en-US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おや</a:t>
            </a:r>
            <a:r>
              <a:rPr lang="ja-JP" altLang="en-US" sz="1400" dirty="0" err="1" smtClean="0">
                <a:latin typeface="+mn-ea"/>
              </a:rPr>
              <a:t>こ</a:t>
            </a:r>
            <a:r>
              <a:rPr lang="ja-JP" altLang="en-US" sz="1400" dirty="0" smtClean="0">
                <a:latin typeface="+mn-ea"/>
              </a:rPr>
              <a:t>保健係　☎</a:t>
            </a:r>
            <a:r>
              <a:rPr lang="en-US" altLang="ja-JP" b="1" dirty="0" smtClean="0">
                <a:latin typeface="+mn-ea"/>
              </a:rPr>
              <a:t>0155-</a:t>
            </a:r>
            <a:r>
              <a:rPr lang="en-US" altLang="ja-JP" sz="2200" b="1" dirty="0" smtClean="0">
                <a:latin typeface="+mn-ea"/>
              </a:rPr>
              <a:t>54-6868</a:t>
            </a:r>
            <a:r>
              <a:rPr lang="ja-JP" altLang="en-US" dirty="0" smtClean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　　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400" dirty="0" smtClean="0">
                <a:latin typeface="+mn-ea"/>
              </a:rPr>
              <a:t>　　✉</a:t>
            </a:r>
            <a:r>
              <a:rPr lang="en-US" altLang="ja-JP" sz="1400" u="sng" dirty="0" smtClean="0">
                <a:latin typeface="+mn-ea"/>
              </a:rPr>
              <a:t>kenkou2@town.makubetsu.lg.jp</a:t>
            </a: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　　📱</a:t>
            </a:r>
            <a:r>
              <a:rPr lang="ja-JP" altLang="en-US" sz="1200" dirty="0" smtClean="0">
                <a:latin typeface="+mn-ea"/>
              </a:rPr>
              <a:t>ＷＥＢ予約もできます➡</a:t>
            </a:r>
            <a:endParaRPr lang="en-US" altLang="ja-JP" sz="1200" dirty="0" smtClean="0">
              <a:latin typeface="+mn-ea"/>
            </a:endParaRPr>
          </a:p>
          <a:p>
            <a:r>
              <a:rPr lang="ja-JP" altLang="en-US" sz="1100" dirty="0" smtClean="0">
                <a:latin typeface="+mn-ea"/>
              </a:rPr>
              <a:t>　　　　　</a:t>
            </a:r>
            <a:r>
              <a:rPr lang="ja-JP" altLang="en-US" sz="1000" dirty="0" smtClean="0">
                <a:latin typeface="+mn-ea"/>
              </a:rPr>
              <a:t>（件名を「ママカフェ」とし、</a:t>
            </a:r>
            <a:r>
              <a:rPr lang="ja-JP" altLang="en-US" sz="1000" b="1" dirty="0" smtClean="0">
                <a:latin typeface="+mn-ea"/>
              </a:rPr>
              <a:t>お名前、電話番号、参加日</a:t>
            </a:r>
            <a:r>
              <a:rPr lang="ja-JP" altLang="en-US" sz="1000" dirty="0" smtClean="0">
                <a:latin typeface="+mn-ea"/>
              </a:rPr>
              <a:t>をお知らせください）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/>
          </a:p>
          <a:p>
            <a:endParaRPr lang="en-US" altLang="ja-JP" sz="1000" dirty="0" smtClean="0"/>
          </a:p>
          <a:p>
            <a:r>
              <a:rPr lang="ja-JP" altLang="en-US" sz="1000" dirty="0"/>
              <a:t>　</a:t>
            </a:r>
            <a:r>
              <a:rPr lang="ja-JP" altLang="en-US" sz="1000" dirty="0" smtClean="0"/>
              <a:t>　</a:t>
            </a:r>
            <a:endParaRPr lang="en-US" altLang="ja-JP" sz="1000" dirty="0"/>
          </a:p>
        </p:txBody>
      </p:sp>
      <p:sp>
        <p:nvSpPr>
          <p:cNvPr id="14" name="角丸四角形 13"/>
          <p:cNvSpPr/>
          <p:nvPr/>
        </p:nvSpPr>
        <p:spPr>
          <a:xfrm>
            <a:off x="485181" y="6686672"/>
            <a:ext cx="6056134" cy="2360712"/>
          </a:xfrm>
          <a:prstGeom prst="roundRect">
            <a:avLst/>
          </a:prstGeom>
          <a:noFill/>
          <a:ln w="1587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29923" y="216406"/>
            <a:ext cx="827121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ja-JP" altLang="en-US" sz="1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AutoShape 2" descr="「おままごとをする女の子たち（赤ちゃんをあやす様子）」のかわいい手書きフリーイラスト"/>
          <p:cNvSpPr>
            <a:spLocks noChangeAspect="1" noChangeArrowheads="1"/>
          </p:cNvSpPr>
          <p:nvPr/>
        </p:nvSpPr>
        <p:spPr bwMode="auto">
          <a:xfrm>
            <a:off x="155574" y="-144463"/>
            <a:ext cx="1641963" cy="16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4" descr="https://encrypted-tbn0.gstatic.com/shopping?q=tbn:ANd9GcTm3gpRptGUYaANLi1msd4OFR74gEz8r2btAYuv5uuwZXJ9SHvX-STvSOK_3GF6fL1dVJTU7wb-poSa9w65x5q27xdIy_Rg8isUBgCsqfIk-R9MU9eHdMa86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2989818" y="4531947"/>
            <a:ext cx="1103717" cy="305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9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19502" y="6472815"/>
            <a:ext cx="1929378" cy="4481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 smtClean="0"/>
              <a:t>問合せ</a:t>
            </a:r>
            <a:r>
              <a:rPr lang="ja-JP" altLang="en-US" b="1" dirty="0"/>
              <a:t>・</a:t>
            </a:r>
            <a:r>
              <a:rPr lang="ja-JP" altLang="en-US" b="1" dirty="0" smtClean="0"/>
              <a:t>予約先</a:t>
            </a:r>
            <a:endParaRPr lang="en-US" altLang="ja-JP" b="1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015346" y="8633299"/>
            <a:ext cx="5269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latin typeface="+mn-ea"/>
              </a:rPr>
              <a:t>～出産への心配事</a:t>
            </a:r>
            <a:r>
              <a:rPr lang="ja-JP" altLang="en-US" sz="1050" dirty="0">
                <a:latin typeface="+mn-ea"/>
              </a:rPr>
              <a:t>や</a:t>
            </a:r>
            <a:r>
              <a:rPr lang="ja-JP" altLang="en-US" sz="1050" dirty="0" smtClean="0">
                <a:latin typeface="+mn-ea"/>
              </a:rPr>
              <a:t>育児の悩みは、個別でゆっくりお話しして、一緒に考えましょう～</a:t>
            </a:r>
            <a:endParaRPr lang="en-US" altLang="ja-JP" sz="1050" dirty="0" smtClean="0">
              <a:latin typeface="+mn-ea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878039" y="8166493"/>
            <a:ext cx="4707184" cy="499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300" b="1" dirty="0" smtClean="0">
                <a:solidFill>
                  <a:schemeClr val="tx1"/>
                </a:solidFill>
                <a:latin typeface="+mn-ea"/>
              </a:rPr>
              <a:t>「おや</a:t>
            </a:r>
            <a:r>
              <a:rPr lang="ja-JP" altLang="en-US" sz="1300" b="1" dirty="0" err="1" smtClean="0">
                <a:solidFill>
                  <a:schemeClr val="tx1"/>
                </a:solidFill>
                <a:latin typeface="+mn-ea"/>
              </a:rPr>
              <a:t>こ</a:t>
            </a:r>
            <a:r>
              <a:rPr lang="ja-JP" altLang="en-US" sz="1300" b="1" dirty="0" smtClean="0">
                <a:solidFill>
                  <a:schemeClr val="tx1"/>
                </a:solidFill>
                <a:latin typeface="+mn-ea"/>
              </a:rPr>
              <a:t>健康相談」もお気軽にご利用ください</a:t>
            </a:r>
            <a:endParaRPr lang="en-US" altLang="ja-JP" sz="1300" b="1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00" b="1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  <a:latin typeface="+mn-ea"/>
              </a:rPr>
              <a:t>（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電話、来所、家庭訪問、メール、オンライン相談など</a:t>
            </a:r>
            <a:r>
              <a:rPr lang="ja-JP" altLang="en-US" sz="1000" dirty="0" smtClean="0">
                <a:solidFill>
                  <a:schemeClr val="tx1"/>
                </a:solidFill>
                <a:latin typeface="+mn-ea"/>
              </a:rPr>
              <a:t>）</a:t>
            </a:r>
            <a:endParaRPr lang="en-US" altLang="ja-JP" sz="10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811479" y="8051939"/>
            <a:ext cx="45978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266350" y="796127"/>
            <a:ext cx="5983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あなたの悩みは、みんなも悩んでいだり、ちょっとした工夫で解決できることがあります♪</a:t>
            </a:r>
            <a:endParaRPr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お茶菓子を食べながら、ざっくばらんにおしゃべりしませんか？</a:t>
            </a:r>
            <a:endParaRPr lang="en-US" altLang="ja-JP" sz="1000" dirty="0" smtClean="0"/>
          </a:p>
        </p:txBody>
      </p:sp>
      <p:graphicFrame>
        <p:nvGraphicFramePr>
          <p:cNvPr id="47" name="表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68083"/>
              </p:ext>
            </p:extLst>
          </p:nvPr>
        </p:nvGraphicFramePr>
        <p:xfrm>
          <a:off x="527841" y="2152627"/>
          <a:ext cx="6084000" cy="2963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057">
                  <a:extLst>
                    <a:ext uri="{9D8B030D-6E8A-4147-A177-3AD203B41FA5}">
                      <a16:colId xmlns:a16="http://schemas.microsoft.com/office/drawing/2014/main" val="667743370"/>
                    </a:ext>
                  </a:extLst>
                </a:gridCol>
                <a:gridCol w="727743">
                  <a:extLst>
                    <a:ext uri="{9D8B030D-6E8A-4147-A177-3AD203B41FA5}">
                      <a16:colId xmlns:a16="http://schemas.microsoft.com/office/drawing/2014/main" val="2949174122"/>
                    </a:ext>
                  </a:extLst>
                </a:gridCol>
                <a:gridCol w="583923">
                  <a:extLst>
                    <a:ext uri="{9D8B030D-6E8A-4147-A177-3AD203B41FA5}">
                      <a16:colId xmlns:a16="http://schemas.microsoft.com/office/drawing/2014/main" val="2043778487"/>
                    </a:ext>
                  </a:extLst>
                </a:gridCol>
                <a:gridCol w="632877">
                  <a:extLst>
                    <a:ext uri="{9D8B030D-6E8A-4147-A177-3AD203B41FA5}">
                      <a16:colId xmlns:a16="http://schemas.microsoft.com/office/drawing/2014/main" val="3608671175"/>
                    </a:ext>
                  </a:extLst>
                </a:gridCol>
              </a:tblGrid>
              <a:tr h="4200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u="none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🌼 </a:t>
                      </a:r>
                      <a:r>
                        <a:rPr kumimoji="1" lang="ja-JP" altLang="en-US" sz="1100" b="0" u="none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災害の備え</a:t>
                      </a:r>
                      <a:endParaRPr kumimoji="1" lang="ja-JP" altLang="en-US" sz="1100" b="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u="none" dirty="0" smtClean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📖 </a:t>
                      </a:r>
                      <a:r>
                        <a:rPr kumimoji="1" lang="ja-JP" altLang="en-US" sz="1100" b="0" u="none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絵本のある</a:t>
                      </a:r>
                      <a:endParaRPr kumimoji="1" lang="en-US" altLang="ja-JP" sz="1100" b="0" u="none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u="none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子育て</a:t>
                      </a:r>
                      <a:endParaRPr kumimoji="1" lang="ja-JP" altLang="en-US" sz="1100" b="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u="none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❤ </a:t>
                      </a:r>
                      <a:r>
                        <a:rPr kumimoji="1" lang="ja-JP" altLang="en-US" sz="1100" b="0" u="none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０歳から</a:t>
                      </a:r>
                      <a:endParaRPr kumimoji="1" lang="en-US" altLang="ja-JP" sz="1100" b="0" u="none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100" b="0" u="none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はじめる性教育</a:t>
                      </a:r>
                      <a:endParaRPr kumimoji="1" lang="ja-JP" altLang="en-US" sz="1100" b="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u="none" dirty="0" smtClean="0">
                          <a:solidFill>
                            <a:srgbClr val="F9AD15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★ </a:t>
                      </a:r>
                      <a:r>
                        <a:rPr kumimoji="1" lang="ja-JP" altLang="en-US" sz="1100" b="0" u="none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ワンオペに</a:t>
                      </a:r>
                      <a:endParaRPr kumimoji="1" lang="en-US" altLang="ja-JP" sz="1100" b="0" u="none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u="none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ならない育児</a:t>
                      </a:r>
                      <a:endParaRPr kumimoji="1" lang="ja-JP" altLang="en-US" sz="1100" b="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u="none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⚠ </a:t>
                      </a:r>
                      <a:r>
                        <a:rPr kumimoji="1" lang="ja-JP" altLang="en-US" sz="1100" b="0" u="none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こどもの</a:t>
                      </a:r>
                      <a:endParaRPr kumimoji="1" lang="en-US" altLang="ja-JP" sz="1100" b="0" u="none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u="none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事故予防</a:t>
                      </a:r>
                      <a:endParaRPr kumimoji="1" lang="ja-JP" altLang="en-US" sz="1100" b="0" u="none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687448"/>
                  </a:ext>
                </a:extLst>
              </a:tr>
              <a:tr h="1747752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災害はいつ起こるかわかりません。ほんの少し準備しておくだけで心の不安は軽くなります。無理のない備えを一緒に考えましょう♪</a:t>
                      </a:r>
                      <a:endParaRPr kumimoji="1" lang="en-US" altLang="ja-JP" sz="8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endParaRPr kumimoji="1" lang="en-US" altLang="ja-JP" sz="8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endParaRPr kumimoji="1" lang="en-US" altLang="ja-JP" sz="8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endParaRPr kumimoji="1" lang="en-US" altLang="ja-JP" sz="8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endParaRPr kumimoji="1" lang="en-US" altLang="ja-JP" sz="8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endParaRPr lang="en-US" altLang="ja-JP" sz="8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絵本は、言葉だけではなく安心やぬくもりを届けてくれます。親子一緒にページをめくるだけでも心を癒し、気持ちをつないでくれます。</a:t>
                      </a:r>
                    </a:p>
                    <a:p>
                      <a:pPr algn="l"/>
                      <a:endParaRPr kumimoji="1" lang="en-US" altLang="ja-JP" sz="8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endParaRPr kumimoji="1" lang="ja-JP" altLang="en-US" sz="800" b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ja-JP" altLang="en-US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え？そんなに早くから？</a:t>
                      </a:r>
                      <a:r>
                        <a:rPr lang="en-US" altLang="ja-JP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…</a:t>
                      </a:r>
                      <a:r>
                        <a:rPr lang="ja-JP" altLang="en-US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と思いますが、性教育は生教育。</a:t>
                      </a:r>
                      <a:endParaRPr lang="en-US" altLang="ja-JP" sz="8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lang="en-US" altLang="ja-JP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“</a:t>
                      </a:r>
                      <a:r>
                        <a:rPr lang="ja-JP" altLang="en-US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あなたは大切な存在よ</a:t>
                      </a:r>
                      <a:r>
                        <a:rPr lang="en-US" altLang="ja-JP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”</a:t>
                      </a:r>
                      <a:r>
                        <a:rPr lang="ja-JP" altLang="en-US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と、自分を大切に、</a:t>
                      </a:r>
                      <a:r>
                        <a:rPr kumimoji="1" lang="ja-JP" altLang="en-US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自分らしく生きることを伝えることから始まります。</a:t>
                      </a:r>
                      <a:r>
                        <a:rPr kumimoji="1" lang="ja-JP" altLang="en-US" sz="800" b="0" dirty="0" smtClean="0">
                          <a:solidFill>
                            <a:srgbClr val="F9AD15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kumimoji="1" lang="en-US" altLang="ja-JP" sz="8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endParaRPr kumimoji="1" lang="ja-JP" altLang="en-US" sz="800" b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ja-JP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“</a:t>
                      </a:r>
                      <a:r>
                        <a:rPr lang="ja-JP" altLang="en-US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夫に育児や家事を頼む時は具体的に！そして感謝の気持ちを必ず伝える</a:t>
                      </a:r>
                      <a:r>
                        <a:rPr lang="en-US" altLang="ja-JP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”</a:t>
                      </a:r>
                      <a:r>
                        <a:rPr lang="ja-JP" altLang="en-US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ことが長続きの秘訣です＾＾育児は大変なので、ひとりで抱えこまないでね</a:t>
                      </a:r>
                      <a:r>
                        <a:rPr lang="en-US" altLang="ja-JP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…</a:t>
                      </a:r>
                    </a:p>
                    <a:p>
                      <a:pPr algn="l"/>
                      <a:endParaRPr kumimoji="1" lang="ja-JP" altLang="en-US" sz="800" b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子どもの「やってみたい！」をそっと見守るために、ほんの少し知っておくだけで</a:t>
                      </a:r>
                      <a:endParaRPr kumimoji="1" lang="en-US" altLang="ja-JP" sz="8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防げる事故が</a:t>
                      </a:r>
                      <a:endParaRPr kumimoji="1" lang="en-US" altLang="ja-JP" sz="800" b="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800" b="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あります。</a:t>
                      </a:r>
                      <a:endParaRPr kumimoji="1" lang="ja-JP" altLang="en-US" sz="800" b="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46193"/>
                  </a:ext>
                </a:extLst>
              </a:tr>
              <a:tr h="2710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b="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４月</a:t>
                      </a:r>
                      <a:endParaRPr kumimoji="1" lang="ja-JP" altLang="en-US" sz="1100" b="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10</a:t>
                      </a: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日㈮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５月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14</a:t>
                      </a: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日㈭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６月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11</a:t>
                      </a: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日㈭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７月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15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日</a:t>
                      </a: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㈬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２月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３日㈬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９月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29</a:t>
                      </a: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日㈫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10</a:t>
                      </a: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月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15</a:t>
                      </a: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日㈭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11</a:t>
                      </a: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月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９</a:t>
                      </a: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日㈪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 １月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 smtClean="0">
                          <a:solidFill>
                            <a:schemeClr val="tx1"/>
                          </a:solidFill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25</a:t>
                      </a: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日㈪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３月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dirty="0" smtClean="0">
                          <a:solidFill>
                            <a:schemeClr val="tx1"/>
                          </a:solidFill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２</a:t>
                      </a:r>
                      <a:r>
                        <a:rPr kumimoji="1" lang="ja-JP" altLang="en-US" sz="110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日</a:t>
                      </a: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㈫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solidFill>
                      <a:srgbClr val="FE862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r"/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テキスト ボックス 47"/>
          <p:cNvSpPr txBox="1"/>
          <p:nvPr/>
        </p:nvSpPr>
        <p:spPr>
          <a:xfrm>
            <a:off x="1426855" y="1342624"/>
            <a:ext cx="158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10</a:t>
            </a:r>
            <a:r>
              <a:rPr lang="ja-JP" altLang="en-US" b="1" dirty="0" smtClean="0"/>
              <a:t>：</a:t>
            </a:r>
            <a:r>
              <a:rPr lang="en-US" altLang="ja-JP" b="1" dirty="0" smtClean="0"/>
              <a:t>0</a:t>
            </a:r>
            <a:r>
              <a:rPr lang="en-US" altLang="ja-JP" b="1" dirty="0"/>
              <a:t>0</a:t>
            </a:r>
            <a:r>
              <a:rPr lang="ja-JP" altLang="en-US" b="1" dirty="0" smtClean="0"/>
              <a:t>～</a:t>
            </a:r>
            <a:r>
              <a:rPr lang="en-US" altLang="ja-JP" b="1" dirty="0" smtClean="0"/>
              <a:t>11</a:t>
            </a:r>
            <a:r>
              <a:rPr lang="ja-JP" altLang="en-US" b="1" dirty="0" smtClean="0"/>
              <a:t>：</a:t>
            </a:r>
            <a:r>
              <a:rPr lang="en-US" altLang="ja-JP" b="1" dirty="0" smtClean="0"/>
              <a:t>00</a:t>
            </a:r>
            <a:endParaRPr kumimoji="1" lang="ja-JP" altLang="en-US" b="1" dirty="0"/>
          </a:p>
        </p:txBody>
      </p:sp>
      <p:sp>
        <p:nvSpPr>
          <p:cNvPr id="50" name="角丸四角形 49"/>
          <p:cNvSpPr/>
          <p:nvPr/>
        </p:nvSpPr>
        <p:spPr>
          <a:xfrm>
            <a:off x="398369" y="1335227"/>
            <a:ext cx="1018990" cy="386968"/>
          </a:xfrm>
          <a:prstGeom prst="roundRect">
            <a:avLst/>
          </a:prstGeom>
          <a:solidFill>
            <a:srgbClr val="FE86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日 時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973940" y="1478341"/>
            <a:ext cx="1646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ベテラン助産師から</a:t>
            </a:r>
            <a:endParaRPr kumimoji="1" lang="en-US" altLang="ja-JP" sz="1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育児のお話もあるよ♪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 flipH="1">
            <a:off x="3965363" y="1866709"/>
            <a:ext cx="392605" cy="18853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H="1" flipV="1">
            <a:off x="3965363" y="1276844"/>
            <a:ext cx="299782" cy="21730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480659" y="1917647"/>
            <a:ext cx="1220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お話のテーマ</a:t>
            </a:r>
            <a:endParaRPr kumimoji="1" lang="en-US" altLang="ja-JP" sz="1100" b="1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831846" y="6048202"/>
            <a:ext cx="2215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200" dirty="0"/>
              <a:t>　</a:t>
            </a:r>
            <a:r>
              <a:rPr lang="en-US" altLang="ja-JP" sz="1200" dirty="0" smtClean="0"/>
              <a:t>【</a:t>
            </a:r>
            <a:r>
              <a:rPr lang="ja-JP" altLang="en-US" sz="1200" dirty="0" smtClean="0"/>
              <a:t>スタッフ：助産師、保健師</a:t>
            </a:r>
            <a:r>
              <a:rPr lang="en-US" altLang="ja-JP" sz="1200" dirty="0" smtClean="0"/>
              <a:t>】</a:t>
            </a:r>
          </a:p>
        </p:txBody>
      </p:sp>
      <p:sp>
        <p:nvSpPr>
          <p:cNvPr id="4" name="AutoShape 2" descr="栄養指導イラスト｜無料イラスト・フリー素材なら「イラストAC」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28" y="8131987"/>
            <a:ext cx="388320" cy="43715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209784" y="8051939"/>
            <a:ext cx="1041519" cy="682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800" dirty="0" smtClean="0"/>
              <a:t>〈</a:t>
            </a:r>
            <a:r>
              <a:rPr lang="ja-JP" altLang="en-US" sz="800" dirty="0"/>
              <a:t>スタッフ</a:t>
            </a:r>
            <a:r>
              <a:rPr kumimoji="1" lang="en-US" altLang="ja-JP" sz="800" dirty="0" smtClean="0"/>
              <a:t>〉</a:t>
            </a:r>
          </a:p>
          <a:p>
            <a:r>
              <a:rPr kumimoji="1" lang="ja-JP" altLang="en-US" sz="800" dirty="0" smtClean="0"/>
              <a:t>・保健師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・助産師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・管理栄養士</a:t>
            </a:r>
            <a:endParaRPr kumimoji="1" lang="ja-JP" altLang="en-US" sz="800" dirty="0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5767259" y="1484032"/>
            <a:ext cx="1097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聞いてよかったと好評です！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2" name="ハート 101"/>
          <p:cNvSpPr/>
          <p:nvPr/>
        </p:nvSpPr>
        <p:spPr>
          <a:xfrm rot="19635373">
            <a:off x="3131769" y="4064164"/>
            <a:ext cx="133082" cy="106695"/>
          </a:xfrm>
          <a:prstGeom prst="hear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AutoShape 4" descr="お茶を出すシマエナガのイラスト | ゆるくてかわいい無料イラスト・アイコン素材屋「ぴよたそ」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" name="角丸四角形 102"/>
          <p:cNvSpPr/>
          <p:nvPr/>
        </p:nvSpPr>
        <p:spPr>
          <a:xfrm>
            <a:off x="1170409" y="165988"/>
            <a:ext cx="4169512" cy="569209"/>
          </a:xfrm>
          <a:prstGeom prst="roundRect">
            <a:avLst/>
          </a:prstGeom>
          <a:solidFill>
            <a:srgbClr val="FE862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000" dirty="0" smtClean="0"/>
              <a:t>➋ </a:t>
            </a:r>
            <a:r>
              <a:rPr kumimoji="1" lang="ja-JP" altLang="en-US" sz="2500" b="1" dirty="0" smtClean="0"/>
              <a:t>みんなでおしゃべり会</a:t>
            </a:r>
            <a:endParaRPr kumimoji="1" lang="ja-JP" altLang="en-US" sz="2500" b="1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3060847" y="5368010"/>
            <a:ext cx="983934" cy="343112"/>
          </a:xfrm>
          <a:prstGeom prst="wedgeRoundRectCallout">
            <a:avLst>
              <a:gd name="adj1" fmla="val -50901"/>
              <a:gd name="adj2" fmla="val 3449"/>
              <a:gd name="adj3" fmla="val 16667"/>
            </a:avLst>
          </a:prstGeom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気軽に遊びに</a:t>
            </a:r>
            <a:endParaRPr kumimoji="1" lang="en-US" altLang="ja-JP" sz="8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きてね～♪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440" y="8142006"/>
            <a:ext cx="426757" cy="426757"/>
          </a:xfrm>
          <a:prstGeom prst="rect">
            <a:avLst/>
          </a:prstGeom>
          <a:ln>
            <a:noFill/>
          </a:ln>
        </p:spPr>
      </p:pic>
      <p:sp>
        <p:nvSpPr>
          <p:cNvPr id="58" name="フローチャート : 結合子 4"/>
          <p:cNvSpPr/>
          <p:nvPr/>
        </p:nvSpPr>
        <p:spPr>
          <a:xfrm>
            <a:off x="334338" y="107775"/>
            <a:ext cx="818287" cy="723569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75485" y="274207"/>
            <a:ext cx="935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j-ea"/>
                <a:ea typeface="+mj-ea"/>
              </a:rPr>
              <a:t>予約不要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 flipH="1">
            <a:off x="5826816" y="1329048"/>
            <a:ext cx="308992" cy="19899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 flipV="1">
            <a:off x="5874216" y="1915693"/>
            <a:ext cx="303233" cy="8292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0" name="図 59" descr="\\MKBRD231\Profiles\k.moriyama\AppData\Roaming\Microsoft\Windows\InetCache\Content.MSO\6AA55925.tmp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3561" y1="16230" x2="15152" y2="13089"/>
                        <a14:foregroundMark x1="41288" y1="86387" x2="23485" y2="84293"/>
                        <a14:foregroundMark x1="36364" y1="72251" x2="36364" y2="85340"/>
                        <a14:foregroundMark x1="74621" y1="73298" x2="61742" y2="79058"/>
                        <a14:foregroundMark x1="46212" y1="9948" x2="46212" y2="14136"/>
                        <a14:foregroundMark x1="51894" y1="8377" x2="54167" y2="2094"/>
                        <a14:foregroundMark x1="59091" y1="12042" x2="60606" y2="8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08" y="1196237"/>
            <a:ext cx="1341757" cy="91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7423" y="3382693"/>
            <a:ext cx="860579" cy="950038"/>
          </a:xfrm>
          <a:prstGeom prst="rect">
            <a:avLst/>
          </a:prstGeom>
        </p:spPr>
      </p:pic>
      <p:pic>
        <p:nvPicPr>
          <p:cNvPr id="61" name="図 60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2381" y1="6176" x2="34603" y2="13235"/>
                        <a14:foregroundMark x1="33333" y1="15882" x2="23175" y2="48529"/>
                        <a14:foregroundMark x1="3492" y1="39118" x2="20000" y2="55294"/>
                        <a14:foregroundMark x1="4127" y1="36471" x2="15873" y2="43529"/>
                        <a14:foregroundMark x1="87619" y1="10588" x2="94921" y2="22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219" y="3550724"/>
            <a:ext cx="742978" cy="76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図 6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8" y="3497745"/>
            <a:ext cx="1020634" cy="780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図 62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5077" y1="90294" x2="75385" y2="90294"/>
                        <a14:foregroundMark x1="75385" y1="10000" x2="91077" y2="2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88" y="3558234"/>
            <a:ext cx="666184" cy="6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図 64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7439" y1="31471" x2="24945" y2="17647"/>
                        <a14:foregroundMark x1="21192" y1="23529" x2="16777" y2="35882"/>
                        <a14:foregroundMark x1="77042" y1="20882" x2="86093" y2="36471"/>
                        <a14:foregroundMark x1="85210" y1="41176" x2="83002" y2="17941"/>
                        <a14:foregroundMark x1="77263" y1="29706" x2="89183" y2="32941"/>
                        <a14:foregroundMark x1="76821" y1="20294" x2="72185" y2="18824"/>
                        <a14:foregroundMark x1="19205" y1="17647" x2="20088" y2="23824"/>
                        <a14:foregroundMark x1="14349" y1="26765" x2="18543" y2="28529"/>
                        <a14:foregroundMark x1="22737" y1="51471" x2="23841" y2="58824"/>
                        <a14:foregroundMark x1="24503" y1="52059" x2="24724" y2="59706"/>
                        <a14:foregroundMark x1="76380" y1="53235" x2="73951" y2="59706"/>
                        <a14:foregroundMark x1="79249" y1="55000" x2="76821" y2="60000"/>
                        <a14:foregroundMark x1="79470" y1="54706" x2="75717" y2="51471"/>
                        <a14:foregroundMark x1="55629" y1="62353" x2="52980" y2="62941"/>
                        <a14:foregroundMark x1="41280" y1="60000" x2="60706" y2="60882"/>
                        <a14:foregroundMark x1="60706" y1="65000" x2="55408" y2="71765"/>
                        <a14:foregroundMark x1="54525" y1="73235" x2="4128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43" y="3676910"/>
            <a:ext cx="925997" cy="67613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ハート 65"/>
          <p:cNvSpPr/>
          <p:nvPr/>
        </p:nvSpPr>
        <p:spPr>
          <a:xfrm rot="3237247">
            <a:off x="3895835" y="4143136"/>
            <a:ext cx="116268" cy="110475"/>
          </a:xfrm>
          <a:prstGeom prst="hear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9209" y="4874701"/>
            <a:ext cx="2470383" cy="34367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4201683" y="4874701"/>
            <a:ext cx="2457340" cy="34367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4286449" y="4922689"/>
            <a:ext cx="2400642" cy="1237504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 rot="10800000" flipV="1">
            <a:off x="4579183" y="5056054"/>
            <a:ext cx="19340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ja-JP" altLang="en-US" sz="1100" dirty="0" smtClean="0">
                <a:solidFill>
                  <a:srgbClr val="FF7C8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💕</a:t>
            </a:r>
            <a:r>
              <a:rPr lang="ja-JP" altLang="en-US" sz="11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フリートークの日</a:t>
            </a:r>
            <a:r>
              <a:rPr lang="ja-JP" altLang="en-US" sz="1100" dirty="0" smtClean="0">
                <a:solidFill>
                  <a:srgbClr val="FF7C8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💕</a:t>
            </a:r>
            <a:endParaRPr lang="en-US" altLang="ja-JP" sz="1100" dirty="0" smtClean="0">
              <a:solidFill>
                <a:srgbClr val="FF7C8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t"/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何でもＯ</a:t>
            </a:r>
            <a:r>
              <a:rPr lang="en-US" altLang="ja-JP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Ｋ☺おしゃべりしましょう♪</a:t>
            </a:r>
            <a:endParaRPr lang="ja-JP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5" name="表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9205"/>
              </p:ext>
            </p:extLst>
          </p:nvPr>
        </p:nvGraphicFramePr>
        <p:xfrm>
          <a:off x="4856955" y="5415221"/>
          <a:ext cx="12168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923">
                  <a:extLst>
                    <a:ext uri="{9D8B030D-6E8A-4147-A177-3AD203B41FA5}">
                      <a16:colId xmlns:a16="http://schemas.microsoft.com/office/drawing/2014/main" val="1861992350"/>
                    </a:ext>
                  </a:extLst>
                </a:gridCol>
                <a:gridCol w="632877">
                  <a:extLst>
                    <a:ext uri="{9D8B030D-6E8A-4147-A177-3AD203B41FA5}">
                      <a16:colId xmlns:a16="http://schemas.microsoft.com/office/drawing/2014/main" val="206901005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８月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３日㈪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4306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12</a:t>
                      </a: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月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solidFill>
                      <a:srgbClr val="FE862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15</a:t>
                      </a:r>
                      <a:r>
                        <a:rPr kumimoji="1" lang="ja-JP" altLang="en-US" sz="1100" dirty="0" smtClean="0"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日㈫</a:t>
                      </a:r>
                      <a:endParaRPr kumimoji="1" lang="ja-JP" altLang="en-US" sz="1100" dirty="0">
                        <a:latin typeface="MS UI Gothic" panose="020B0600070205080204" pitchFamily="50" charset="-128"/>
                        <a:ea typeface="MS UI Gothic" panose="020B0600070205080204" pitchFamily="50" charset="-128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30005"/>
                  </a:ext>
                </a:extLst>
              </a:tr>
            </a:tbl>
          </a:graphicData>
        </a:graphic>
      </p:graphicFrame>
      <p:cxnSp>
        <p:nvCxnSpPr>
          <p:cNvPr id="56" name="直線コネクタ 55"/>
          <p:cNvCxnSpPr/>
          <p:nvPr/>
        </p:nvCxnSpPr>
        <p:spPr>
          <a:xfrm flipH="1">
            <a:off x="3182161" y="5199181"/>
            <a:ext cx="491967" cy="17155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 flipV="1">
            <a:off x="3231631" y="5690880"/>
            <a:ext cx="281617" cy="11734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7" name="図 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9960" y="4929427"/>
            <a:ext cx="2432088" cy="1525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正方形/長方形 2"/>
          <p:cNvSpPr/>
          <p:nvPr/>
        </p:nvSpPr>
        <p:spPr>
          <a:xfrm>
            <a:off x="2361326" y="2405242"/>
            <a:ext cx="387464" cy="1063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7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New</a:t>
            </a:r>
            <a:endParaRPr kumimoji="1" lang="ja-JP" altLang="en-US" sz="7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6177449" y="2386123"/>
            <a:ext cx="387464" cy="1063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700" dirty="0" smtClean="0">
                <a:latin typeface="MS UI Gothic" panose="020B0600070205080204" pitchFamily="50" charset="-128"/>
                <a:ea typeface="MS UI Gothic" panose="020B0600070205080204" pitchFamily="50" charset="-128"/>
              </a:rPr>
              <a:t>New</a:t>
            </a:r>
            <a:endParaRPr kumimoji="1" lang="ja-JP" altLang="en-US" sz="7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68" name="図 67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24" y="7054805"/>
            <a:ext cx="885162" cy="8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830</Words>
  <Application>Microsoft Office PowerPoint</Application>
  <PresentationFormat>画面に合わせる (4:3)</PresentationFormat>
  <Paragraphs>151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HG丸ｺﾞｼｯｸM-PRO</vt:lpstr>
      <vt:lpstr>Meiryo UI</vt:lpstr>
      <vt:lpstr>ＭＳ Ｐゴシック</vt:lpstr>
      <vt:lpstr>MS UI Gothic</vt:lpstr>
      <vt:lpstr>ＭＳ ゴシック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今泉 みか</dc:creator>
  <cp:lastModifiedBy>森山 景子</cp:lastModifiedBy>
  <cp:revision>363</cp:revision>
  <cp:lastPrinted>2026-02-27T06:41:05Z</cp:lastPrinted>
  <dcterms:created xsi:type="dcterms:W3CDTF">2021-03-06T03:29:19Z</dcterms:created>
  <dcterms:modified xsi:type="dcterms:W3CDTF">2026-03-25T00:16:10Z</dcterms:modified>
</cp:coreProperties>
</file>